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6" r:id="rId5"/>
    <p:sldId id="262" r:id="rId6"/>
    <p:sldId id="259" r:id="rId7"/>
    <p:sldId id="261" r:id="rId8"/>
    <p:sldId id="264" r:id="rId9"/>
    <p:sldId id="263" r:id="rId10"/>
    <p:sldId id="265" r:id="rId11"/>
    <p:sldId id="365" r:id="rId12"/>
    <p:sldId id="266" r:id="rId13"/>
    <p:sldId id="355" r:id="rId14"/>
    <p:sldId id="356" r:id="rId15"/>
    <p:sldId id="361" r:id="rId16"/>
    <p:sldId id="362" r:id="rId17"/>
    <p:sldId id="366" r:id="rId18"/>
    <p:sldId id="267" r:id="rId19"/>
    <p:sldId id="268" r:id="rId20"/>
    <p:sldId id="281" r:id="rId21"/>
    <p:sldId id="269" r:id="rId22"/>
    <p:sldId id="328" r:id="rId23"/>
    <p:sldId id="270" r:id="rId24"/>
    <p:sldId id="284" r:id="rId25"/>
    <p:sldId id="283" r:id="rId26"/>
    <p:sldId id="286" r:id="rId27"/>
    <p:sldId id="326" r:id="rId28"/>
    <p:sldId id="271" r:id="rId29"/>
    <p:sldId id="334" r:id="rId30"/>
    <p:sldId id="333" r:id="rId31"/>
    <p:sldId id="330" r:id="rId32"/>
    <p:sldId id="272" r:id="rId33"/>
    <p:sldId id="322" r:id="rId34"/>
    <p:sldId id="335" r:id="rId35"/>
    <p:sldId id="337" r:id="rId36"/>
    <p:sldId id="338" r:id="rId37"/>
    <p:sldId id="273" r:id="rId38"/>
    <p:sldId id="324" r:id="rId39"/>
    <p:sldId id="342" r:id="rId40"/>
    <p:sldId id="340" r:id="rId41"/>
    <p:sldId id="341" r:id="rId42"/>
    <p:sldId id="274" r:id="rId43"/>
    <p:sldId id="327" r:id="rId44"/>
    <p:sldId id="344" r:id="rId45"/>
    <p:sldId id="343" r:id="rId46"/>
    <p:sldId id="347" r:id="rId47"/>
    <p:sldId id="348" r:id="rId48"/>
    <p:sldId id="275" r:id="rId49"/>
    <p:sldId id="276" r:id="rId50"/>
    <p:sldId id="277" r:id="rId51"/>
    <p:sldId id="367" r:id="rId52"/>
    <p:sldId id="370" r:id="rId53"/>
    <p:sldId id="288" r:id="rId54"/>
    <p:sldId id="28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5EB10-0242-425E-B2F1-77B920ADD76F}" v="194" dt="2023-12-05T18:07:34.954"/>
    <p1510:client id="{AB6995BD-976A-0711-44B6-8B1E31086A05}" v="1" dt="2023-12-05T03:21:47.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2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0AEFF0-6B90-43A1-9EED-2B33BD96F199}"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6E170BFE-20F5-4829-AFD3-8A1C12C14E6C}">
      <dgm:prSet/>
      <dgm:spPr/>
      <dgm:t>
        <a:bodyPr/>
        <a:lstStyle/>
        <a:p>
          <a:pPr algn="ctr"/>
          <a:r>
            <a:rPr lang="en-US">
              <a:latin typeface="Times New Roman" panose="02020603050405020304" pitchFamily="18" charset="0"/>
              <a:cs typeface="Times New Roman" panose="02020603050405020304" pitchFamily="18" charset="0"/>
            </a:rPr>
            <a:t>- Following Interaction terms causing the Multicollinearity</a:t>
          </a:r>
        </a:p>
      </dgm:t>
    </dgm:pt>
    <dgm:pt modelId="{6CD7AC65-7DF7-40F8-9FC9-2D9AC391DB99}" type="parTrans" cxnId="{949C861E-BD33-45D6-BF10-7E33F05F4A23}">
      <dgm:prSet/>
      <dgm:spPr/>
      <dgm:t>
        <a:bodyPr/>
        <a:lstStyle/>
        <a:p>
          <a:endParaRPr lang="en-US"/>
        </a:p>
      </dgm:t>
    </dgm:pt>
    <dgm:pt modelId="{1FC0EEF5-34D9-416C-9ADC-4C6131650759}" type="sibTrans" cxnId="{949C861E-BD33-45D6-BF10-7E33F05F4A23}">
      <dgm:prSet/>
      <dgm:spPr/>
      <dgm:t>
        <a:bodyPr/>
        <a:lstStyle/>
        <a:p>
          <a:endParaRPr lang="en-US"/>
        </a:p>
      </dgm:t>
    </dgm:pt>
    <dgm:pt modelId="{91EE4843-9523-4170-95D6-920374A2002F}">
      <dgm:prSet/>
      <dgm:spPr/>
      <dgm:t>
        <a:bodyPr/>
        <a:lstStyle/>
        <a:p>
          <a:pPr algn="l"/>
          <a:r>
            <a:rPr lang="en-US">
              <a:latin typeface="Times New Roman" panose="02020603050405020304" pitchFamily="18" charset="0"/>
              <a:cs typeface="Times New Roman" panose="02020603050405020304" pitchFamily="18" charset="0"/>
            </a:rPr>
            <a:t>season*mnth</a:t>
          </a:r>
        </a:p>
      </dgm:t>
    </dgm:pt>
    <dgm:pt modelId="{C172FAD9-FF4B-4502-9430-E65735567F2A}" type="parTrans" cxnId="{BE0069B4-1946-4ADB-8C27-2EBF5D21E7DA}">
      <dgm:prSet/>
      <dgm:spPr/>
      <dgm:t>
        <a:bodyPr/>
        <a:lstStyle/>
        <a:p>
          <a:endParaRPr lang="en-US"/>
        </a:p>
      </dgm:t>
    </dgm:pt>
    <dgm:pt modelId="{B893A28F-02C6-44EE-A31F-BA81F95408C3}" type="sibTrans" cxnId="{BE0069B4-1946-4ADB-8C27-2EBF5D21E7DA}">
      <dgm:prSet/>
      <dgm:spPr/>
      <dgm:t>
        <a:bodyPr/>
        <a:lstStyle/>
        <a:p>
          <a:endParaRPr lang="en-US"/>
        </a:p>
      </dgm:t>
    </dgm:pt>
    <dgm:pt modelId="{ACCF0AD3-B5EB-4737-BF58-FC26EDDF1ACF}">
      <dgm:prSet/>
      <dgm:spPr/>
      <dgm:t>
        <a:bodyPr/>
        <a:lstStyle/>
        <a:p>
          <a:pPr algn="l"/>
          <a:r>
            <a:rPr lang="en-US">
              <a:latin typeface="Times New Roman" panose="02020603050405020304" pitchFamily="18" charset="0"/>
              <a:cs typeface="Times New Roman" panose="02020603050405020304" pitchFamily="18" charset="0"/>
            </a:rPr>
            <a:t>season*weathersit</a:t>
          </a:r>
        </a:p>
      </dgm:t>
    </dgm:pt>
    <dgm:pt modelId="{7F554011-33D7-4E8E-AB98-4D87F0C6939D}" type="parTrans" cxnId="{00D0B3E5-9912-47E5-96C0-289FC872E591}">
      <dgm:prSet/>
      <dgm:spPr/>
      <dgm:t>
        <a:bodyPr/>
        <a:lstStyle/>
        <a:p>
          <a:endParaRPr lang="en-US"/>
        </a:p>
      </dgm:t>
    </dgm:pt>
    <dgm:pt modelId="{877C21B1-FC1B-4B5A-AE5B-2D9A283E4A3F}" type="sibTrans" cxnId="{00D0B3E5-9912-47E5-96C0-289FC872E591}">
      <dgm:prSet/>
      <dgm:spPr/>
      <dgm:t>
        <a:bodyPr/>
        <a:lstStyle/>
        <a:p>
          <a:endParaRPr lang="en-US"/>
        </a:p>
      </dgm:t>
    </dgm:pt>
    <dgm:pt modelId="{98901463-581E-409C-A063-1039362B8E7F}">
      <dgm:prSet/>
      <dgm:spPr/>
      <dgm:t>
        <a:bodyPr/>
        <a:lstStyle/>
        <a:p>
          <a:pPr algn="l"/>
          <a:r>
            <a:rPr lang="en-US">
              <a:latin typeface="Times New Roman" panose="02020603050405020304" pitchFamily="18" charset="0"/>
              <a:cs typeface="Times New Roman" panose="02020603050405020304" pitchFamily="18" charset="0"/>
            </a:rPr>
            <a:t>mnth*holiday</a:t>
          </a:r>
        </a:p>
      </dgm:t>
    </dgm:pt>
    <dgm:pt modelId="{80D84269-7781-4A09-A0E8-1E33F52E733C}" type="parTrans" cxnId="{7313512E-DC5E-4FDC-9C57-9094C35E84DC}">
      <dgm:prSet/>
      <dgm:spPr/>
      <dgm:t>
        <a:bodyPr/>
        <a:lstStyle/>
        <a:p>
          <a:endParaRPr lang="en-US"/>
        </a:p>
      </dgm:t>
    </dgm:pt>
    <dgm:pt modelId="{7F9976DC-DCF3-41AA-9B5A-D53033E98F97}" type="sibTrans" cxnId="{7313512E-DC5E-4FDC-9C57-9094C35E84DC}">
      <dgm:prSet/>
      <dgm:spPr/>
      <dgm:t>
        <a:bodyPr/>
        <a:lstStyle/>
        <a:p>
          <a:endParaRPr lang="en-US"/>
        </a:p>
      </dgm:t>
    </dgm:pt>
    <dgm:pt modelId="{1DCE247B-51EA-496E-934B-03A4FEE4D9F9}">
      <dgm:prSet/>
      <dgm:spPr/>
      <dgm:t>
        <a:bodyPr/>
        <a:lstStyle/>
        <a:p>
          <a:pPr algn="l"/>
          <a:r>
            <a:rPr lang="en-US">
              <a:latin typeface="Times New Roman" panose="02020603050405020304" pitchFamily="18" charset="0"/>
              <a:cs typeface="Times New Roman" panose="02020603050405020304" pitchFamily="18" charset="0"/>
            </a:rPr>
            <a:t>mnth*weathersit</a:t>
          </a:r>
        </a:p>
      </dgm:t>
    </dgm:pt>
    <dgm:pt modelId="{D8858FAF-8320-4FC7-A331-ABFC4964E0FE}" type="parTrans" cxnId="{83B26274-D1A5-48B3-A078-97AA4AFF7DEC}">
      <dgm:prSet/>
      <dgm:spPr/>
      <dgm:t>
        <a:bodyPr/>
        <a:lstStyle/>
        <a:p>
          <a:endParaRPr lang="en-US"/>
        </a:p>
      </dgm:t>
    </dgm:pt>
    <dgm:pt modelId="{27EDD08A-B636-4AC9-85A8-5CA454ACA16B}" type="sibTrans" cxnId="{83B26274-D1A5-48B3-A078-97AA4AFF7DEC}">
      <dgm:prSet/>
      <dgm:spPr/>
      <dgm:t>
        <a:bodyPr/>
        <a:lstStyle/>
        <a:p>
          <a:endParaRPr lang="en-US"/>
        </a:p>
      </dgm:t>
    </dgm:pt>
    <dgm:pt modelId="{833D0C2F-B577-4B9D-B3E1-24606DC290C4}">
      <dgm:prSet/>
      <dgm:spPr/>
      <dgm:t>
        <a:bodyPr/>
        <a:lstStyle/>
        <a:p>
          <a:pPr algn="l"/>
          <a:r>
            <a:rPr lang="en-US">
              <a:latin typeface="Times New Roman" panose="02020603050405020304" pitchFamily="18" charset="0"/>
              <a:cs typeface="Times New Roman" panose="02020603050405020304" pitchFamily="18" charset="0"/>
            </a:rPr>
            <a:t>hr2*weathersit</a:t>
          </a:r>
        </a:p>
      </dgm:t>
    </dgm:pt>
    <dgm:pt modelId="{A7EB4848-5680-46DD-8737-3007AE44D0D4}" type="parTrans" cxnId="{07833C98-F6AB-4855-B551-D1FC23C55A73}">
      <dgm:prSet/>
      <dgm:spPr/>
      <dgm:t>
        <a:bodyPr/>
        <a:lstStyle/>
        <a:p>
          <a:endParaRPr lang="en-US"/>
        </a:p>
      </dgm:t>
    </dgm:pt>
    <dgm:pt modelId="{37AEA512-6932-42AB-A605-D485F043C7FD}" type="sibTrans" cxnId="{07833C98-F6AB-4855-B551-D1FC23C55A73}">
      <dgm:prSet/>
      <dgm:spPr/>
      <dgm:t>
        <a:bodyPr/>
        <a:lstStyle/>
        <a:p>
          <a:endParaRPr lang="en-US"/>
        </a:p>
      </dgm:t>
    </dgm:pt>
    <dgm:pt modelId="{A97BAA9E-62AD-4E00-9CBC-CC3DEEC906D8}">
      <dgm:prSet/>
      <dgm:spPr/>
      <dgm:t>
        <a:bodyPr/>
        <a:lstStyle/>
        <a:p>
          <a:pPr algn="l"/>
          <a:r>
            <a:rPr lang="en-US">
              <a:latin typeface="Times New Roman" panose="02020603050405020304" pitchFamily="18" charset="0"/>
              <a:cs typeface="Times New Roman" panose="02020603050405020304" pitchFamily="18" charset="0"/>
            </a:rPr>
            <a:t>holiday*weekday</a:t>
          </a:r>
        </a:p>
      </dgm:t>
    </dgm:pt>
    <dgm:pt modelId="{68FCA036-D85D-4F80-A4F7-4114F755ED32}" type="parTrans" cxnId="{2621FC83-1D43-4040-8E74-52FD63795791}">
      <dgm:prSet/>
      <dgm:spPr/>
      <dgm:t>
        <a:bodyPr/>
        <a:lstStyle/>
        <a:p>
          <a:endParaRPr lang="en-US"/>
        </a:p>
      </dgm:t>
    </dgm:pt>
    <dgm:pt modelId="{39E0A033-1E62-4D0D-9436-2EAD57BAA466}" type="sibTrans" cxnId="{2621FC83-1D43-4040-8E74-52FD63795791}">
      <dgm:prSet/>
      <dgm:spPr/>
      <dgm:t>
        <a:bodyPr/>
        <a:lstStyle/>
        <a:p>
          <a:endParaRPr lang="en-US"/>
        </a:p>
      </dgm:t>
    </dgm:pt>
    <dgm:pt modelId="{C5C7456E-09A8-43F9-8871-6D1EDF0DFCF5}">
      <dgm:prSet/>
      <dgm:spPr/>
      <dgm:t>
        <a:bodyPr/>
        <a:lstStyle/>
        <a:p>
          <a:pPr algn="l"/>
          <a:r>
            <a:rPr lang="en-US">
              <a:latin typeface="Times New Roman" panose="02020603050405020304" pitchFamily="18" charset="0"/>
              <a:cs typeface="Times New Roman" panose="02020603050405020304" pitchFamily="18" charset="0"/>
            </a:rPr>
            <a:t>holiday*weathersit</a:t>
          </a:r>
        </a:p>
      </dgm:t>
    </dgm:pt>
    <dgm:pt modelId="{83DCC050-1A59-433D-8665-D6AB96E8CFBD}" type="parTrans" cxnId="{416C18AC-F770-4DD9-B97C-8FD891615B8D}">
      <dgm:prSet/>
      <dgm:spPr/>
      <dgm:t>
        <a:bodyPr/>
        <a:lstStyle/>
        <a:p>
          <a:endParaRPr lang="en-US"/>
        </a:p>
      </dgm:t>
    </dgm:pt>
    <dgm:pt modelId="{8910F6F3-8C4B-4070-A38A-B758969B34D6}" type="sibTrans" cxnId="{416C18AC-F770-4DD9-B97C-8FD891615B8D}">
      <dgm:prSet/>
      <dgm:spPr/>
      <dgm:t>
        <a:bodyPr/>
        <a:lstStyle/>
        <a:p>
          <a:endParaRPr lang="en-US"/>
        </a:p>
      </dgm:t>
    </dgm:pt>
    <dgm:pt modelId="{CCEC168B-D53C-44A4-972C-B3D4A6EDB1E3}">
      <dgm:prSet/>
      <dgm:spPr/>
      <dgm:t>
        <a:bodyPr/>
        <a:lstStyle/>
        <a:p>
          <a:pPr algn="l"/>
          <a:r>
            <a:rPr lang="en-US">
              <a:latin typeface="Times New Roman" panose="02020603050405020304" pitchFamily="18" charset="0"/>
              <a:cs typeface="Times New Roman" panose="02020603050405020304" pitchFamily="18" charset="0"/>
            </a:rPr>
            <a:t>weekday*weathersit</a:t>
          </a:r>
        </a:p>
      </dgm:t>
    </dgm:pt>
    <dgm:pt modelId="{BE441E58-F6FD-4852-AFA8-E2F44F01B5F2}" type="parTrans" cxnId="{679CE46C-184F-4141-834D-82FA1D9A4575}">
      <dgm:prSet/>
      <dgm:spPr/>
      <dgm:t>
        <a:bodyPr/>
        <a:lstStyle/>
        <a:p>
          <a:endParaRPr lang="en-US"/>
        </a:p>
      </dgm:t>
    </dgm:pt>
    <dgm:pt modelId="{507CFDAE-C064-4AA2-95B7-76AE60E138FF}" type="sibTrans" cxnId="{679CE46C-184F-4141-834D-82FA1D9A4575}">
      <dgm:prSet/>
      <dgm:spPr/>
      <dgm:t>
        <a:bodyPr/>
        <a:lstStyle/>
        <a:p>
          <a:endParaRPr lang="en-US"/>
        </a:p>
      </dgm:t>
    </dgm:pt>
    <dgm:pt modelId="{5280A199-ECBE-4BB9-B24D-B761CE940968}">
      <dgm:prSet/>
      <dgm:spPr/>
      <dgm:t>
        <a:bodyPr/>
        <a:lstStyle/>
        <a:p>
          <a:pPr algn="l"/>
          <a:r>
            <a:rPr lang="en-US">
              <a:latin typeface="Times New Roman" panose="02020603050405020304" pitchFamily="18" charset="0"/>
              <a:cs typeface="Times New Roman" panose="02020603050405020304" pitchFamily="18" charset="0"/>
            </a:rPr>
            <a:t>weathersit*temp</a:t>
          </a:r>
        </a:p>
      </dgm:t>
    </dgm:pt>
    <dgm:pt modelId="{CABF7FCE-5717-45B9-9A99-5AFDD87E691C}" type="parTrans" cxnId="{644AE369-35EE-42FD-B911-9141B5AA7573}">
      <dgm:prSet/>
      <dgm:spPr/>
      <dgm:t>
        <a:bodyPr/>
        <a:lstStyle/>
        <a:p>
          <a:endParaRPr lang="en-US"/>
        </a:p>
      </dgm:t>
    </dgm:pt>
    <dgm:pt modelId="{C1C003E4-40D8-43D1-92F1-02186EDA9C69}" type="sibTrans" cxnId="{644AE369-35EE-42FD-B911-9141B5AA7573}">
      <dgm:prSet/>
      <dgm:spPr/>
      <dgm:t>
        <a:bodyPr/>
        <a:lstStyle/>
        <a:p>
          <a:endParaRPr lang="en-US"/>
        </a:p>
      </dgm:t>
    </dgm:pt>
    <dgm:pt modelId="{EF869994-E441-47F1-B6D5-D7DF32063C5B}">
      <dgm:prSet/>
      <dgm:spPr/>
      <dgm:t>
        <a:bodyPr/>
        <a:lstStyle/>
        <a:p>
          <a:pPr algn="l"/>
          <a:r>
            <a:rPr lang="en-US">
              <a:latin typeface="Times New Roman" panose="02020603050405020304" pitchFamily="18" charset="0"/>
              <a:cs typeface="Times New Roman" panose="02020603050405020304" pitchFamily="18" charset="0"/>
            </a:rPr>
            <a:t>weathersit*atemp</a:t>
          </a:r>
        </a:p>
      </dgm:t>
    </dgm:pt>
    <dgm:pt modelId="{7F43D477-826E-4FAF-A227-D554307C385C}" type="parTrans" cxnId="{2815CFB0-567F-49A1-A87A-E3CC24FD2D14}">
      <dgm:prSet/>
      <dgm:spPr/>
      <dgm:t>
        <a:bodyPr/>
        <a:lstStyle/>
        <a:p>
          <a:endParaRPr lang="en-US"/>
        </a:p>
      </dgm:t>
    </dgm:pt>
    <dgm:pt modelId="{7D790C0B-AA10-4E5C-BB9C-C78ED8C468BF}" type="sibTrans" cxnId="{2815CFB0-567F-49A1-A87A-E3CC24FD2D14}">
      <dgm:prSet/>
      <dgm:spPr/>
      <dgm:t>
        <a:bodyPr/>
        <a:lstStyle/>
        <a:p>
          <a:endParaRPr lang="en-US"/>
        </a:p>
      </dgm:t>
    </dgm:pt>
    <dgm:pt modelId="{7D2F155A-FF33-44A4-A296-C0259E6E6B77}">
      <dgm:prSet/>
      <dgm:spPr/>
      <dgm:t>
        <a:bodyPr/>
        <a:lstStyle/>
        <a:p>
          <a:pPr algn="l"/>
          <a:r>
            <a:rPr lang="en-US">
              <a:latin typeface="Times New Roman" panose="02020603050405020304" pitchFamily="18" charset="0"/>
              <a:cs typeface="Times New Roman" panose="02020603050405020304" pitchFamily="18" charset="0"/>
            </a:rPr>
            <a:t>weathersit*hum</a:t>
          </a:r>
        </a:p>
      </dgm:t>
    </dgm:pt>
    <dgm:pt modelId="{AC76F280-5485-4B3A-BEA1-24BDB6986FB8}" type="parTrans" cxnId="{AC7FFAA4-0FC8-48C3-B607-7504B9225B2F}">
      <dgm:prSet/>
      <dgm:spPr/>
      <dgm:t>
        <a:bodyPr/>
        <a:lstStyle/>
        <a:p>
          <a:endParaRPr lang="en-US"/>
        </a:p>
      </dgm:t>
    </dgm:pt>
    <dgm:pt modelId="{A70812DB-9CD8-4CFE-9F03-F79A77678D50}" type="sibTrans" cxnId="{AC7FFAA4-0FC8-48C3-B607-7504B9225B2F}">
      <dgm:prSet/>
      <dgm:spPr/>
      <dgm:t>
        <a:bodyPr/>
        <a:lstStyle/>
        <a:p>
          <a:endParaRPr lang="en-US"/>
        </a:p>
      </dgm:t>
    </dgm:pt>
    <dgm:pt modelId="{005991FA-D9E1-47DA-8FE6-9BE81B5CAA91}">
      <dgm:prSet/>
      <dgm:spPr/>
      <dgm:t>
        <a:bodyPr/>
        <a:lstStyle/>
        <a:p>
          <a:pPr algn="l"/>
          <a:r>
            <a:rPr lang="en-US" err="1">
              <a:latin typeface="Times New Roman" panose="02020603050405020304" pitchFamily="18" charset="0"/>
              <a:cs typeface="Times New Roman" panose="02020603050405020304" pitchFamily="18" charset="0"/>
            </a:rPr>
            <a:t>weathersit</a:t>
          </a:r>
          <a:r>
            <a:rPr lang="en-US">
              <a:latin typeface="Times New Roman" panose="02020603050405020304" pitchFamily="18" charset="0"/>
              <a:cs typeface="Times New Roman" panose="02020603050405020304" pitchFamily="18" charset="0"/>
            </a:rPr>
            <a:t>*windspeed</a:t>
          </a:r>
        </a:p>
      </dgm:t>
    </dgm:pt>
    <dgm:pt modelId="{126D7B32-C813-4303-95C1-AAD7BBE2D131}" type="parTrans" cxnId="{E7DDBFDF-DB8E-4471-BEF1-98A8C18C730D}">
      <dgm:prSet/>
      <dgm:spPr/>
      <dgm:t>
        <a:bodyPr/>
        <a:lstStyle/>
        <a:p>
          <a:endParaRPr lang="en-US"/>
        </a:p>
      </dgm:t>
    </dgm:pt>
    <dgm:pt modelId="{C9FD9A2E-8A8F-438C-ABF1-7E1E8CC9252C}" type="sibTrans" cxnId="{E7DDBFDF-DB8E-4471-BEF1-98A8C18C730D}">
      <dgm:prSet/>
      <dgm:spPr/>
      <dgm:t>
        <a:bodyPr/>
        <a:lstStyle/>
        <a:p>
          <a:endParaRPr lang="en-US"/>
        </a:p>
      </dgm:t>
    </dgm:pt>
    <dgm:pt modelId="{0599D26C-3344-459D-8A4D-7FD580233D45}" type="pres">
      <dgm:prSet presAssocID="{B10AEFF0-6B90-43A1-9EED-2B33BD96F199}" presName="cycle" presStyleCnt="0">
        <dgm:presLayoutVars>
          <dgm:dir/>
          <dgm:resizeHandles val="exact"/>
        </dgm:presLayoutVars>
      </dgm:prSet>
      <dgm:spPr/>
    </dgm:pt>
    <dgm:pt modelId="{611B600B-69BA-47A3-B145-2B4F31F63097}" type="pres">
      <dgm:prSet presAssocID="{6E170BFE-20F5-4829-AFD3-8A1C12C14E6C}" presName="node" presStyleLbl="node1" presStyleIdx="0" presStyleCnt="1">
        <dgm:presLayoutVars>
          <dgm:bulletEnabled val="1"/>
        </dgm:presLayoutVars>
      </dgm:prSet>
      <dgm:spPr/>
    </dgm:pt>
  </dgm:ptLst>
  <dgm:cxnLst>
    <dgm:cxn modelId="{22F35B05-C1AB-4BE8-B79A-211BF7DF93CD}" type="presOf" srcId="{B10AEFF0-6B90-43A1-9EED-2B33BD96F199}" destId="{0599D26C-3344-459D-8A4D-7FD580233D45}" srcOrd="0" destOrd="0" presId="urn:microsoft.com/office/officeart/2005/8/layout/cycle2"/>
    <dgm:cxn modelId="{99E2E417-58CB-43AA-B913-1710868966ED}" type="presOf" srcId="{7D2F155A-FF33-44A4-A296-C0259E6E6B77}" destId="{611B600B-69BA-47A3-B145-2B4F31F63097}" srcOrd="0" destOrd="11" presId="urn:microsoft.com/office/officeart/2005/8/layout/cycle2"/>
    <dgm:cxn modelId="{949C861E-BD33-45D6-BF10-7E33F05F4A23}" srcId="{B10AEFF0-6B90-43A1-9EED-2B33BD96F199}" destId="{6E170BFE-20F5-4829-AFD3-8A1C12C14E6C}" srcOrd="0" destOrd="0" parTransId="{6CD7AC65-7DF7-40F8-9FC9-2D9AC391DB99}" sibTransId="{1FC0EEF5-34D9-416C-9ADC-4C6131650759}"/>
    <dgm:cxn modelId="{E743A81F-A9B7-4D2D-8891-AF02FAF10A3C}" type="presOf" srcId="{833D0C2F-B577-4B9D-B3E1-24606DC290C4}" destId="{611B600B-69BA-47A3-B145-2B4F31F63097}" srcOrd="0" destOrd="5" presId="urn:microsoft.com/office/officeart/2005/8/layout/cycle2"/>
    <dgm:cxn modelId="{50274226-73A0-4E54-8B10-85ADEB024926}" type="presOf" srcId="{C5C7456E-09A8-43F9-8871-6D1EDF0DFCF5}" destId="{611B600B-69BA-47A3-B145-2B4F31F63097}" srcOrd="0" destOrd="7" presId="urn:microsoft.com/office/officeart/2005/8/layout/cycle2"/>
    <dgm:cxn modelId="{D1C12129-9A36-4B93-951C-C3F48116B097}" type="presOf" srcId="{91EE4843-9523-4170-95D6-920374A2002F}" destId="{611B600B-69BA-47A3-B145-2B4F31F63097}" srcOrd="0" destOrd="1" presId="urn:microsoft.com/office/officeart/2005/8/layout/cycle2"/>
    <dgm:cxn modelId="{7313512E-DC5E-4FDC-9C57-9094C35E84DC}" srcId="{6E170BFE-20F5-4829-AFD3-8A1C12C14E6C}" destId="{98901463-581E-409C-A063-1039362B8E7F}" srcOrd="2" destOrd="0" parTransId="{80D84269-7781-4A09-A0E8-1E33F52E733C}" sibTransId="{7F9976DC-DCF3-41AA-9B5A-D53033E98F97}"/>
    <dgm:cxn modelId="{AAC2EB31-780C-47E9-8D17-D861A1BB4F5C}" type="presOf" srcId="{98901463-581E-409C-A063-1039362B8E7F}" destId="{611B600B-69BA-47A3-B145-2B4F31F63097}" srcOrd="0" destOrd="3" presId="urn:microsoft.com/office/officeart/2005/8/layout/cycle2"/>
    <dgm:cxn modelId="{224B8732-015E-4862-943A-F7E56210EA20}" type="presOf" srcId="{6E170BFE-20F5-4829-AFD3-8A1C12C14E6C}" destId="{611B600B-69BA-47A3-B145-2B4F31F63097}" srcOrd="0" destOrd="0" presId="urn:microsoft.com/office/officeart/2005/8/layout/cycle2"/>
    <dgm:cxn modelId="{E60AB432-A50A-452E-B878-B8E88BD70C3A}" type="presOf" srcId="{1DCE247B-51EA-496E-934B-03A4FEE4D9F9}" destId="{611B600B-69BA-47A3-B145-2B4F31F63097}" srcOrd="0" destOrd="4" presId="urn:microsoft.com/office/officeart/2005/8/layout/cycle2"/>
    <dgm:cxn modelId="{211DB435-FCE1-4C48-92D7-9944A035EEC7}" type="presOf" srcId="{ACCF0AD3-B5EB-4737-BF58-FC26EDDF1ACF}" destId="{611B600B-69BA-47A3-B145-2B4F31F63097}" srcOrd="0" destOrd="2" presId="urn:microsoft.com/office/officeart/2005/8/layout/cycle2"/>
    <dgm:cxn modelId="{36E1D562-1663-4270-A71A-AE6A15812B76}" type="presOf" srcId="{CCEC168B-D53C-44A4-972C-B3D4A6EDB1E3}" destId="{611B600B-69BA-47A3-B145-2B4F31F63097}" srcOrd="0" destOrd="8" presId="urn:microsoft.com/office/officeart/2005/8/layout/cycle2"/>
    <dgm:cxn modelId="{644AE369-35EE-42FD-B911-9141B5AA7573}" srcId="{6E170BFE-20F5-4829-AFD3-8A1C12C14E6C}" destId="{5280A199-ECBE-4BB9-B24D-B761CE940968}" srcOrd="8" destOrd="0" parTransId="{CABF7FCE-5717-45B9-9A99-5AFDD87E691C}" sibTransId="{C1C003E4-40D8-43D1-92F1-02186EDA9C69}"/>
    <dgm:cxn modelId="{679CE46C-184F-4141-834D-82FA1D9A4575}" srcId="{6E170BFE-20F5-4829-AFD3-8A1C12C14E6C}" destId="{CCEC168B-D53C-44A4-972C-B3D4A6EDB1E3}" srcOrd="7" destOrd="0" parTransId="{BE441E58-F6FD-4852-AFA8-E2F44F01B5F2}" sibTransId="{507CFDAE-C064-4AA2-95B7-76AE60E138FF}"/>
    <dgm:cxn modelId="{3F5CE853-D011-4F19-A908-909CC8EC622C}" type="presOf" srcId="{005991FA-D9E1-47DA-8FE6-9BE81B5CAA91}" destId="{611B600B-69BA-47A3-B145-2B4F31F63097}" srcOrd="0" destOrd="12" presId="urn:microsoft.com/office/officeart/2005/8/layout/cycle2"/>
    <dgm:cxn modelId="{83B26274-D1A5-48B3-A078-97AA4AFF7DEC}" srcId="{6E170BFE-20F5-4829-AFD3-8A1C12C14E6C}" destId="{1DCE247B-51EA-496E-934B-03A4FEE4D9F9}" srcOrd="3" destOrd="0" parTransId="{D8858FAF-8320-4FC7-A331-ABFC4964E0FE}" sibTransId="{27EDD08A-B636-4AC9-85A8-5CA454ACA16B}"/>
    <dgm:cxn modelId="{2621FC83-1D43-4040-8E74-52FD63795791}" srcId="{6E170BFE-20F5-4829-AFD3-8A1C12C14E6C}" destId="{A97BAA9E-62AD-4E00-9CBC-CC3DEEC906D8}" srcOrd="5" destOrd="0" parTransId="{68FCA036-D85D-4F80-A4F7-4114F755ED32}" sibTransId="{39E0A033-1E62-4D0D-9436-2EAD57BAA466}"/>
    <dgm:cxn modelId="{07833C98-F6AB-4855-B551-D1FC23C55A73}" srcId="{6E170BFE-20F5-4829-AFD3-8A1C12C14E6C}" destId="{833D0C2F-B577-4B9D-B3E1-24606DC290C4}" srcOrd="4" destOrd="0" parTransId="{A7EB4848-5680-46DD-8737-3007AE44D0D4}" sibTransId="{37AEA512-6932-42AB-A605-D485F043C7FD}"/>
    <dgm:cxn modelId="{AC7FFAA4-0FC8-48C3-B607-7504B9225B2F}" srcId="{6E170BFE-20F5-4829-AFD3-8A1C12C14E6C}" destId="{7D2F155A-FF33-44A4-A296-C0259E6E6B77}" srcOrd="10" destOrd="0" parTransId="{AC76F280-5485-4B3A-BEA1-24BDB6986FB8}" sibTransId="{A70812DB-9CD8-4CFE-9F03-F79A77678D50}"/>
    <dgm:cxn modelId="{416C18AC-F770-4DD9-B97C-8FD891615B8D}" srcId="{6E170BFE-20F5-4829-AFD3-8A1C12C14E6C}" destId="{C5C7456E-09A8-43F9-8871-6D1EDF0DFCF5}" srcOrd="6" destOrd="0" parTransId="{83DCC050-1A59-433D-8665-D6AB96E8CFBD}" sibTransId="{8910F6F3-8C4B-4070-A38A-B758969B34D6}"/>
    <dgm:cxn modelId="{F621A6AC-11D9-4B02-98FA-5136854168B5}" type="presOf" srcId="{5280A199-ECBE-4BB9-B24D-B761CE940968}" destId="{611B600B-69BA-47A3-B145-2B4F31F63097}" srcOrd="0" destOrd="9" presId="urn:microsoft.com/office/officeart/2005/8/layout/cycle2"/>
    <dgm:cxn modelId="{2815CFB0-567F-49A1-A87A-E3CC24FD2D14}" srcId="{6E170BFE-20F5-4829-AFD3-8A1C12C14E6C}" destId="{EF869994-E441-47F1-B6D5-D7DF32063C5B}" srcOrd="9" destOrd="0" parTransId="{7F43D477-826E-4FAF-A227-D554307C385C}" sibTransId="{7D790C0B-AA10-4E5C-BB9C-C78ED8C468BF}"/>
    <dgm:cxn modelId="{BE0069B4-1946-4ADB-8C27-2EBF5D21E7DA}" srcId="{6E170BFE-20F5-4829-AFD3-8A1C12C14E6C}" destId="{91EE4843-9523-4170-95D6-920374A2002F}" srcOrd="0" destOrd="0" parTransId="{C172FAD9-FF4B-4502-9430-E65735567F2A}" sibTransId="{B893A28F-02C6-44EE-A31F-BA81F95408C3}"/>
    <dgm:cxn modelId="{85C8C6DB-415E-4C89-A50B-29D54648AA79}" type="presOf" srcId="{A97BAA9E-62AD-4E00-9CBC-CC3DEEC906D8}" destId="{611B600B-69BA-47A3-B145-2B4F31F63097}" srcOrd="0" destOrd="6" presId="urn:microsoft.com/office/officeart/2005/8/layout/cycle2"/>
    <dgm:cxn modelId="{E7DDBFDF-DB8E-4471-BEF1-98A8C18C730D}" srcId="{6E170BFE-20F5-4829-AFD3-8A1C12C14E6C}" destId="{005991FA-D9E1-47DA-8FE6-9BE81B5CAA91}" srcOrd="11" destOrd="0" parTransId="{126D7B32-C813-4303-95C1-AAD7BBE2D131}" sibTransId="{C9FD9A2E-8A8F-438C-ABF1-7E1E8CC9252C}"/>
    <dgm:cxn modelId="{00D0B3E5-9912-47E5-96C0-289FC872E591}" srcId="{6E170BFE-20F5-4829-AFD3-8A1C12C14E6C}" destId="{ACCF0AD3-B5EB-4737-BF58-FC26EDDF1ACF}" srcOrd="1" destOrd="0" parTransId="{7F554011-33D7-4E8E-AB98-4D87F0C6939D}" sibTransId="{877C21B1-FC1B-4B5A-AE5B-2D9A283E4A3F}"/>
    <dgm:cxn modelId="{62981DFB-F516-4612-9D97-6C68C418159D}" type="presOf" srcId="{EF869994-E441-47F1-B6D5-D7DF32063C5B}" destId="{611B600B-69BA-47A3-B145-2B4F31F63097}" srcOrd="0" destOrd="10" presId="urn:microsoft.com/office/officeart/2005/8/layout/cycle2"/>
    <dgm:cxn modelId="{A696DE0A-309F-4E6B-A386-44029616865D}" type="presParOf" srcId="{0599D26C-3344-459D-8A4D-7FD580233D45}" destId="{611B600B-69BA-47A3-B145-2B4F31F6309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B600B-69BA-47A3-B145-2B4F31F63097}">
      <dsp:nvSpPr>
        <dsp:cNvPr id="0" name=""/>
        <dsp:cNvSpPr/>
      </dsp:nvSpPr>
      <dsp:spPr>
        <a:xfrm>
          <a:off x="710143" y="151"/>
          <a:ext cx="4351034" cy="43510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 Following Interaction terms causing the Multicollinearity</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season*mnth</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season*weathersit</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mnth*holiday</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mnth*weathersit</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hr2*weathersit</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holiday*weekday</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holiday*weathersit</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weekday*weathersit</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weathersit*temp</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weathersit*atemp</a:t>
          </a:r>
        </a:p>
        <a:p>
          <a:pPr marL="114300" lvl="1" indent="-114300" algn="l" defTabSz="577850">
            <a:lnSpc>
              <a:spcPct val="90000"/>
            </a:lnSpc>
            <a:spcBef>
              <a:spcPct val="0"/>
            </a:spcBef>
            <a:spcAft>
              <a:spcPct val="15000"/>
            </a:spcAft>
            <a:buChar char="•"/>
          </a:pPr>
          <a:r>
            <a:rPr lang="en-US" sz="1300" kern="1200">
              <a:latin typeface="Times New Roman" panose="02020603050405020304" pitchFamily="18" charset="0"/>
              <a:cs typeface="Times New Roman" panose="02020603050405020304" pitchFamily="18" charset="0"/>
            </a:rPr>
            <a:t>weathersit*hum</a:t>
          </a:r>
        </a:p>
        <a:p>
          <a:pPr marL="114300" lvl="1" indent="-114300" algn="l" defTabSz="577850">
            <a:lnSpc>
              <a:spcPct val="90000"/>
            </a:lnSpc>
            <a:spcBef>
              <a:spcPct val="0"/>
            </a:spcBef>
            <a:spcAft>
              <a:spcPct val="15000"/>
            </a:spcAft>
            <a:buChar char="•"/>
          </a:pPr>
          <a:r>
            <a:rPr lang="en-US" sz="1300" kern="1200" err="1">
              <a:latin typeface="Times New Roman" panose="02020603050405020304" pitchFamily="18" charset="0"/>
              <a:cs typeface="Times New Roman" panose="02020603050405020304" pitchFamily="18" charset="0"/>
            </a:rPr>
            <a:t>weathersit</a:t>
          </a:r>
          <a:r>
            <a:rPr lang="en-US" sz="1300" kern="1200">
              <a:latin typeface="Times New Roman" panose="02020603050405020304" pitchFamily="18" charset="0"/>
              <a:cs typeface="Times New Roman" panose="02020603050405020304" pitchFamily="18" charset="0"/>
            </a:rPr>
            <a:t>*windspeed</a:t>
          </a:r>
        </a:p>
      </dsp:txBody>
      <dsp:txXfrm>
        <a:off x="1347337" y="637345"/>
        <a:ext cx="3076646" cy="307664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7736193-EDE3-4BB5-AE5F-E6E5472AB8BE}"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868056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36193-EDE3-4BB5-AE5F-E6E5472AB8BE}"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136246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36193-EDE3-4BB5-AE5F-E6E5472AB8BE}"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671363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36193-EDE3-4BB5-AE5F-E6E5472AB8BE}"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285187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36193-EDE3-4BB5-AE5F-E6E5472AB8BE}"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675044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736193-EDE3-4BB5-AE5F-E6E5472AB8BE}"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978405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736193-EDE3-4BB5-AE5F-E6E5472AB8BE}"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811764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736193-EDE3-4BB5-AE5F-E6E5472AB8BE}"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612655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736193-EDE3-4BB5-AE5F-E6E5472AB8BE}"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9338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36193-EDE3-4BB5-AE5F-E6E5472AB8BE}"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40972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36193-EDE3-4BB5-AE5F-E6E5472AB8BE}"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171625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36193-EDE3-4BB5-AE5F-E6E5472AB8BE}" type="datetimeFigureOut">
              <a:rPr lang="en-US" smtClean="0"/>
              <a:t>5/16/2024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C2C9B9-B4B7-45CC-A7EB-16F8BADE9045}" type="slidenum">
              <a:rPr lang="en-US" smtClean="0"/>
              <a:t>‹#›</a:t>
            </a:fld>
            <a:endParaRPr lang="en-US"/>
          </a:p>
        </p:txBody>
      </p:sp>
    </p:spTree>
    <p:extLst>
      <p:ext uri="{BB962C8B-B14F-4D97-AF65-F5344CB8AC3E}">
        <p14:creationId xmlns:p14="http://schemas.microsoft.com/office/powerpoint/2010/main" val="24085284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archive.ics.uci.edu/dataset/275/bike+sharing+datase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bstract smoke background">
            <a:extLst>
              <a:ext uri="{FF2B5EF4-FFF2-40B4-BE49-F238E27FC236}">
                <a16:creationId xmlns:a16="http://schemas.microsoft.com/office/drawing/2014/main" id="{0509D6A3-9B16-4E96-345F-4B05A4863857}"/>
              </a:ext>
            </a:extLst>
          </p:cNvPr>
          <p:cNvPicPr>
            <a:picLocks noChangeAspect="1"/>
          </p:cNvPicPr>
          <p:nvPr/>
        </p:nvPicPr>
        <p:blipFill rotWithShape="1">
          <a:blip r:embed="rId2"/>
          <a:srcRect l="24137" r="30791"/>
          <a:stretch/>
        </p:blipFill>
        <p:spPr>
          <a:xfrm>
            <a:off x="5864348" y="10"/>
            <a:ext cx="6327654" cy="6857990"/>
          </a:xfrm>
          <a:prstGeom prst="rect">
            <a:avLst/>
          </a:prstGeom>
          <a:noFill/>
        </p:spPr>
      </p:pic>
      <p:sp>
        <p:nvSpPr>
          <p:cNvPr id="21" name="Title 1">
            <a:extLst>
              <a:ext uri="{FF2B5EF4-FFF2-40B4-BE49-F238E27FC236}">
                <a16:creationId xmlns:a16="http://schemas.microsoft.com/office/drawing/2014/main" id="{C3593A3F-E735-77A3-8300-AE62B0AFBF9A}"/>
              </a:ext>
            </a:extLst>
          </p:cNvPr>
          <p:cNvSpPr>
            <a:spLocks noGrp="1"/>
          </p:cNvSpPr>
          <p:nvPr>
            <p:ph type="ctrTitle"/>
          </p:nvPr>
        </p:nvSpPr>
        <p:spPr>
          <a:xfrm>
            <a:off x="77822" y="18178"/>
            <a:ext cx="11721830" cy="1205117"/>
          </a:xfrm>
        </p:spPr>
        <p:txBody>
          <a:bodyPr anchor="b">
            <a:normAutofit/>
          </a:bodyPr>
          <a:lstStyle/>
          <a:p>
            <a:pPr>
              <a:lnSpc>
                <a:spcPct val="110000"/>
              </a:lnSpc>
            </a:pPr>
            <a:r>
              <a:rPr lang="en-US" sz="2700" b="1" dirty="0">
                <a:latin typeface="Times New Roman" panose="02020603050405020304" pitchFamily="18" charset="0"/>
                <a:cs typeface="Times New Roman" panose="02020603050405020304" pitchFamily="18" charset="0"/>
              </a:rPr>
              <a:t>GROUP - 11 </a:t>
            </a:r>
            <a:br>
              <a:rPr lang="en-US" sz="27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BIKE RENTAL COUNT PREDICTION : STASTICAL TECHNIQUES </a:t>
            </a:r>
          </a:p>
        </p:txBody>
      </p:sp>
      <p:sp>
        <p:nvSpPr>
          <p:cNvPr id="3" name="Subtitle 2">
            <a:extLst>
              <a:ext uri="{FF2B5EF4-FFF2-40B4-BE49-F238E27FC236}">
                <a16:creationId xmlns:a16="http://schemas.microsoft.com/office/drawing/2014/main" id="{D26ED73C-C776-F053-5F01-6ABEB6F591D4}"/>
              </a:ext>
            </a:extLst>
          </p:cNvPr>
          <p:cNvSpPr>
            <a:spLocks noGrp="1"/>
          </p:cNvSpPr>
          <p:nvPr>
            <p:ph type="subTitle" idx="1"/>
          </p:nvPr>
        </p:nvSpPr>
        <p:spPr>
          <a:xfrm>
            <a:off x="622149" y="4166852"/>
            <a:ext cx="3562990" cy="1653656"/>
          </a:xfrm>
        </p:spPr>
        <p:txBody>
          <a:bodyPr anchor="t">
            <a:normAutofit/>
          </a:bodyPr>
          <a:lstStyle/>
          <a:p>
            <a:pPr algn="l"/>
            <a:r>
              <a:rPr lang="en-US" sz="1400" dirty="0">
                <a:latin typeface="Times New Roman" panose="02020603050405020304" pitchFamily="18" charset="0"/>
                <a:cs typeface="Times New Roman" panose="02020603050405020304" pitchFamily="18" charset="0"/>
              </a:rPr>
              <a:t>ABHISHEK BOGA </a:t>
            </a:r>
          </a:p>
          <a:p>
            <a:pPr algn="l"/>
            <a:r>
              <a:rPr lang="en-US" sz="1400" dirty="0">
                <a:latin typeface="Times New Roman" panose="02020603050405020304" pitchFamily="18" charset="0"/>
                <a:cs typeface="Times New Roman" panose="02020603050405020304" pitchFamily="18" charset="0"/>
              </a:rPr>
              <a:t>VISHNU CHOUNDUR</a:t>
            </a:r>
          </a:p>
          <a:p>
            <a:pPr algn="l"/>
            <a:r>
              <a:rPr lang="en-US" sz="1400" dirty="0">
                <a:latin typeface="Times New Roman" panose="02020603050405020304" pitchFamily="18" charset="0"/>
                <a:cs typeface="Times New Roman" panose="02020603050405020304" pitchFamily="18" charset="0"/>
              </a:rPr>
              <a:t>MANASWINI KOMMAREDDY </a:t>
            </a:r>
          </a:p>
          <a:p>
            <a:pPr algn="l"/>
            <a:r>
              <a:rPr lang="en-US" sz="1400" dirty="0">
                <a:latin typeface="Times New Roman" panose="02020603050405020304" pitchFamily="18" charset="0"/>
                <a:cs typeface="Times New Roman" panose="02020603050405020304" pitchFamily="18" charset="0"/>
              </a:rPr>
              <a:t>JOHNPAUL CHIEMELIE ANAMEGE</a:t>
            </a:r>
          </a:p>
          <a:p>
            <a:pPr algn="l"/>
            <a:r>
              <a:rPr lang="en-US" sz="1400" dirty="0">
                <a:latin typeface="Times New Roman" panose="02020603050405020304" pitchFamily="18" charset="0"/>
                <a:cs typeface="Times New Roman" panose="02020603050405020304" pitchFamily="18" charset="0"/>
              </a:rPr>
              <a:t>SAI NARENDRA REDDY LAKKIREDDY</a:t>
            </a:r>
          </a:p>
          <a:p>
            <a:pPr algn="l"/>
            <a:endParaRPr lang="en-US" sz="1400" dirty="0">
              <a:latin typeface="Times New Roman" panose="02020603050405020304" pitchFamily="18" charset="0"/>
              <a:cs typeface="Times New Roman" panose="02020603050405020304" pitchFamily="18" charset="0"/>
            </a:endParaRPr>
          </a:p>
        </p:txBody>
      </p:sp>
      <p:sp>
        <p:nvSpPr>
          <p:cNvPr id="23" name="Date Placeholder 14">
            <a:extLst>
              <a:ext uri="{FF2B5EF4-FFF2-40B4-BE49-F238E27FC236}">
                <a16:creationId xmlns:a16="http://schemas.microsoft.com/office/drawing/2014/main" id="{4C753A68-3755-976F-1277-72CB545CC546}"/>
              </a:ext>
            </a:extLst>
          </p:cNvPr>
          <p:cNvSpPr>
            <a:spLocks noGrp="1"/>
          </p:cNvSpPr>
          <p:nvPr>
            <p:ph type="dt" sz="half" idx="10"/>
          </p:nvPr>
        </p:nvSpPr>
        <p:spPr/>
        <p:txBody>
          <a:bodyPr>
            <a:normAutofit/>
          </a:bodyPr>
          <a:lstStyle/>
          <a:p>
            <a:pPr>
              <a:spcAft>
                <a:spcPts val="600"/>
              </a:spcAft>
            </a:pPr>
            <a:fld id="{4D8AF486-21BF-4A02-A3DE-0964203F1F64}" type="datetime1">
              <a:rPr lang="en-US" smtClean="0">
                <a:effectLst>
                  <a:outerShdw blurRad="38100" dist="38100" dir="2700000" algn="tl">
                    <a:srgbClr val="000000">
                      <a:alpha val="43137"/>
                    </a:srgbClr>
                  </a:outerShdw>
                </a:effectLst>
              </a:rPr>
              <a:pPr>
                <a:spcAft>
                  <a:spcPts val="600"/>
                </a:spcAft>
              </a:pPr>
              <a:t>5/16/2024</a:t>
            </a:fld>
            <a:endParaRPr lang="en-US">
              <a:effectLst>
                <a:outerShdw blurRad="38100" dist="38100" dir="2700000" algn="tl">
                  <a:srgbClr val="000000">
                    <a:alpha val="43137"/>
                  </a:srgbClr>
                </a:outerShdw>
              </a:effectLst>
            </a:endParaRPr>
          </a:p>
        </p:txBody>
      </p:sp>
      <p:sp>
        <p:nvSpPr>
          <p:cNvPr id="25" name="Footer Placeholder 15">
            <a:extLst>
              <a:ext uri="{FF2B5EF4-FFF2-40B4-BE49-F238E27FC236}">
                <a16:creationId xmlns:a16="http://schemas.microsoft.com/office/drawing/2014/main" id="{01493447-621D-A40D-FF80-C95105EF04EA}"/>
              </a:ext>
            </a:extLst>
          </p:cNvPr>
          <p:cNvSpPr>
            <a:spLocks noGrp="1"/>
          </p:cNvSpPr>
          <p:nvPr>
            <p:ph type="ftr" sz="quarter" idx="11"/>
          </p:nvPr>
        </p:nvSpPr>
        <p:spPr>
          <a:xfrm>
            <a:off x="1373222" y="1677346"/>
            <a:ext cx="4114800" cy="365125"/>
          </a:xfrm>
        </p:spPr>
        <p:txBody>
          <a:bodyPr>
            <a:normAutofit lnSpcReduction="10000"/>
          </a:bodyPr>
          <a:lstStyle/>
          <a:p>
            <a:pPr>
              <a:spcAft>
                <a:spcPts val="600"/>
              </a:spcAft>
            </a:pPr>
            <a:r>
              <a:rPr lang="en-US" sz="1800" b="1">
                <a:solidFill>
                  <a:schemeClr val="tx1"/>
                </a:solidFill>
                <a:latin typeface="Times New Roman" panose="02020603050405020304" pitchFamily="18" charset="0"/>
                <a:cs typeface="Times New Roman" panose="02020603050405020304" pitchFamily="18" charset="0"/>
              </a:rPr>
              <a:t>Advanced Statistical Learning - II</a:t>
            </a:r>
          </a:p>
        </p:txBody>
      </p:sp>
      <p:sp>
        <p:nvSpPr>
          <p:cNvPr id="27" name="Slide Number Placeholder 16">
            <a:extLst>
              <a:ext uri="{FF2B5EF4-FFF2-40B4-BE49-F238E27FC236}">
                <a16:creationId xmlns:a16="http://schemas.microsoft.com/office/drawing/2014/main" id="{77E3683D-7FC0-A2ED-DD78-A21FBE3799B3}"/>
              </a:ext>
            </a:extLst>
          </p:cNvPr>
          <p:cNvSpPr>
            <a:spLocks noGrp="1"/>
          </p:cNvSpPr>
          <p:nvPr>
            <p:ph type="sldNum" sz="quarter" idx="12"/>
          </p:nvPr>
        </p:nvSpPr>
        <p:spPr/>
        <p:txBody>
          <a:bodyPr>
            <a:normAutofit/>
          </a:bodyPr>
          <a:lstStyle/>
          <a:p>
            <a:pPr>
              <a:spcAft>
                <a:spcPts val="600"/>
              </a:spcAft>
            </a:pPr>
            <a:fld id="{1437450A-6C25-4B4D-B27D-E1E9B2CE4682}"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
        <p:nvSpPr>
          <p:cNvPr id="5" name="Subtitle 2">
            <a:extLst>
              <a:ext uri="{FF2B5EF4-FFF2-40B4-BE49-F238E27FC236}">
                <a16:creationId xmlns:a16="http://schemas.microsoft.com/office/drawing/2014/main" id="{3EFB8FB3-41E5-BD42-24D5-F1513AA8C11A}"/>
              </a:ext>
            </a:extLst>
          </p:cNvPr>
          <p:cNvSpPr txBox="1">
            <a:spLocks/>
          </p:cNvSpPr>
          <p:nvPr/>
        </p:nvSpPr>
        <p:spPr>
          <a:xfrm>
            <a:off x="1076821" y="2498643"/>
            <a:ext cx="4707601" cy="38500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b="1">
                <a:latin typeface="Times New Roman" panose="02020603050405020304" pitchFamily="18" charset="0"/>
                <a:cs typeface="Times New Roman" panose="02020603050405020304" pitchFamily="18" charset="0"/>
              </a:rPr>
              <a:t>INSTRUCTOR :  CHING CHI YANG</a:t>
            </a:r>
          </a:p>
        </p:txBody>
      </p:sp>
      <p:sp>
        <p:nvSpPr>
          <p:cNvPr id="2" name="Subtitle 2">
            <a:extLst>
              <a:ext uri="{FF2B5EF4-FFF2-40B4-BE49-F238E27FC236}">
                <a16:creationId xmlns:a16="http://schemas.microsoft.com/office/drawing/2014/main" id="{C12F57FE-E51E-EF9E-FAB2-66A07BDF2795}"/>
              </a:ext>
            </a:extLst>
          </p:cNvPr>
          <p:cNvSpPr txBox="1">
            <a:spLocks/>
          </p:cNvSpPr>
          <p:nvPr/>
        </p:nvSpPr>
        <p:spPr>
          <a:xfrm>
            <a:off x="3862753" y="4159000"/>
            <a:ext cx="2233247" cy="165365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latin typeface="Times New Roman" panose="02020603050405020304" pitchFamily="18" charset="0"/>
                <a:cs typeface="Times New Roman" panose="02020603050405020304" pitchFamily="18" charset="0"/>
              </a:rPr>
              <a:t> - U00884042</a:t>
            </a:r>
          </a:p>
          <a:p>
            <a:pPr algn="l"/>
            <a:r>
              <a:rPr lang="en-US" sz="1400" dirty="0">
                <a:latin typeface="Times New Roman" panose="02020603050405020304" pitchFamily="18" charset="0"/>
                <a:cs typeface="Times New Roman" panose="02020603050405020304" pitchFamily="18" charset="0"/>
              </a:rPr>
              <a:t> - U00869233</a:t>
            </a:r>
          </a:p>
          <a:p>
            <a:pPr algn="l"/>
            <a:r>
              <a:rPr lang="en-US" sz="1400" dirty="0">
                <a:latin typeface="Times New Roman" panose="02020603050405020304" pitchFamily="18" charset="0"/>
                <a:cs typeface="Times New Roman" panose="02020603050405020304" pitchFamily="18" charset="0"/>
              </a:rPr>
              <a:t> - U00881454</a:t>
            </a:r>
          </a:p>
          <a:p>
            <a:pPr algn="l"/>
            <a:r>
              <a:rPr lang="en-US" sz="1400" dirty="0">
                <a:latin typeface="Times New Roman" panose="02020603050405020304" pitchFamily="18" charset="0"/>
                <a:cs typeface="Times New Roman" panose="02020603050405020304" pitchFamily="18" charset="0"/>
              </a:rPr>
              <a:t> - U00870359</a:t>
            </a:r>
          </a:p>
          <a:p>
            <a:pPr algn="l"/>
            <a:r>
              <a:rPr lang="en-US" sz="1400" dirty="0">
                <a:latin typeface="Times New Roman" panose="02020603050405020304" pitchFamily="18" charset="0"/>
                <a:cs typeface="Times New Roman" panose="02020603050405020304" pitchFamily="18" charset="0"/>
              </a:rPr>
              <a:t> - U00892852</a:t>
            </a:r>
          </a:p>
          <a:p>
            <a:pPr algn="l"/>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548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a:extLst>
              <a:ext uri="{FF2B5EF4-FFF2-40B4-BE49-F238E27FC236}">
                <a16:creationId xmlns:a16="http://schemas.microsoft.com/office/drawing/2014/main" id="{3C2A987D-47A5-6E5B-232F-A2E164999B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8DDBC3CC-4ADE-EA55-F65D-8F52B21DA46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D08CCB4D-46D9-BF7C-AD4B-E433735D118D}"/>
              </a:ext>
            </a:extLst>
          </p:cNvPr>
          <p:cNvPicPr>
            <a:picLocks noChangeAspect="1"/>
          </p:cNvPicPr>
          <p:nvPr/>
        </p:nvPicPr>
        <p:blipFill>
          <a:blip r:embed="rId2"/>
          <a:stretch>
            <a:fillRect/>
          </a:stretch>
        </p:blipFill>
        <p:spPr>
          <a:xfrm>
            <a:off x="120039" y="0"/>
            <a:ext cx="11841151" cy="6858000"/>
          </a:xfrm>
          <a:prstGeom prst="rect">
            <a:avLst/>
          </a:prstGeom>
        </p:spPr>
      </p:pic>
      <p:sp>
        <p:nvSpPr>
          <p:cNvPr id="7" name="Title 1">
            <a:extLst>
              <a:ext uri="{FF2B5EF4-FFF2-40B4-BE49-F238E27FC236}">
                <a16:creationId xmlns:a16="http://schemas.microsoft.com/office/drawing/2014/main" id="{645C32D8-B560-718A-6C2F-DDB23B62C2A7}"/>
              </a:ext>
            </a:extLst>
          </p:cNvPr>
          <p:cNvSpPr txBox="1">
            <a:spLocks/>
          </p:cNvSpPr>
          <p:nvPr/>
        </p:nvSpPr>
        <p:spPr>
          <a:xfrm>
            <a:off x="2171832" y="2343193"/>
            <a:ext cx="7543535" cy="1085807"/>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dirty="0">
                <a:solidFill>
                  <a:srgbClr val="FF0000"/>
                </a:solidFill>
              </a:rPr>
              <a:t>Bar Plot</a:t>
            </a:r>
          </a:p>
        </p:txBody>
      </p:sp>
    </p:spTree>
    <p:extLst>
      <p:ext uri="{BB962C8B-B14F-4D97-AF65-F5344CB8AC3E}">
        <p14:creationId xmlns:p14="http://schemas.microsoft.com/office/powerpoint/2010/main" val="40940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a:extLst>
              <a:ext uri="{FF2B5EF4-FFF2-40B4-BE49-F238E27FC236}">
                <a16:creationId xmlns:a16="http://schemas.microsoft.com/office/drawing/2014/main" id="{DDD2015F-EF7F-5A9D-D267-E454A02590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10B8CA89-EF51-B5DD-2F39-FDB324B92C93}"/>
              </a:ext>
            </a:extLst>
          </p:cNvPr>
          <p:cNvPicPr>
            <a:picLocks noChangeAspect="1"/>
          </p:cNvPicPr>
          <p:nvPr/>
        </p:nvPicPr>
        <p:blipFill>
          <a:blip r:embed="rId2"/>
          <a:stretch>
            <a:fillRect/>
          </a:stretch>
        </p:blipFill>
        <p:spPr>
          <a:xfrm>
            <a:off x="158256" y="0"/>
            <a:ext cx="11841151" cy="6858000"/>
          </a:xfrm>
          <a:prstGeom prst="rect">
            <a:avLst/>
          </a:prstGeom>
        </p:spPr>
      </p:pic>
      <p:sp>
        <p:nvSpPr>
          <p:cNvPr id="5" name="Title 1">
            <a:extLst>
              <a:ext uri="{FF2B5EF4-FFF2-40B4-BE49-F238E27FC236}">
                <a16:creationId xmlns:a16="http://schemas.microsoft.com/office/drawing/2014/main" id="{65D6A96F-B7A5-B0F6-23A9-D12FB300EE93}"/>
              </a:ext>
            </a:extLst>
          </p:cNvPr>
          <p:cNvSpPr txBox="1">
            <a:spLocks/>
          </p:cNvSpPr>
          <p:nvPr/>
        </p:nvSpPr>
        <p:spPr>
          <a:xfrm>
            <a:off x="1049631" y="3028950"/>
            <a:ext cx="10058400" cy="80010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200" dirty="0">
                <a:solidFill>
                  <a:srgbClr val="00B050"/>
                </a:solidFill>
              </a:rPr>
              <a:t>Box Plot</a:t>
            </a:r>
          </a:p>
        </p:txBody>
      </p:sp>
    </p:spTree>
    <p:extLst>
      <p:ext uri="{BB962C8B-B14F-4D97-AF65-F5344CB8AC3E}">
        <p14:creationId xmlns:p14="http://schemas.microsoft.com/office/powerpoint/2010/main" val="11634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pPr marL="0" indent="0">
              <a:buNone/>
            </a:pPr>
            <a:endParaRPr lang="en-US">
              <a:latin typeface="Times New Roman" panose="02020603050405020304" pitchFamily="18" charset="0"/>
              <a:cs typeface="Times New Roman" panose="02020603050405020304" pitchFamily="18" charset="0"/>
            </a:endParaRPr>
          </a:p>
        </p:txBody>
      </p:sp>
      <p:sp>
        <p:nvSpPr>
          <p:cNvPr id="4" name="AutoShape 2">
            <a:extLst>
              <a:ext uri="{FF2B5EF4-FFF2-40B4-BE49-F238E27FC236}">
                <a16:creationId xmlns:a16="http://schemas.microsoft.com/office/drawing/2014/main" id="{DDD2015F-EF7F-5A9D-D267-E454A02590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itle 7">
            <a:extLst>
              <a:ext uri="{FF2B5EF4-FFF2-40B4-BE49-F238E27FC236}">
                <a16:creationId xmlns:a16="http://schemas.microsoft.com/office/drawing/2014/main" id="{886E9CE4-C0C6-BFBB-594C-57B09F208661}"/>
              </a:ext>
            </a:extLst>
          </p:cNvPr>
          <p:cNvSpPr>
            <a:spLocks noGrp="1"/>
          </p:cNvSpPr>
          <p:nvPr>
            <p:ph type="title"/>
          </p:nvPr>
        </p:nvSpPr>
        <p:spPr/>
        <p:txBody>
          <a:bodyPr/>
          <a:lstStyle/>
          <a:p>
            <a:endParaRPr lang="en-US"/>
          </a:p>
        </p:txBody>
      </p:sp>
      <p:sp>
        <p:nvSpPr>
          <p:cNvPr id="2" name="AutoShape 2">
            <a:extLst>
              <a:ext uri="{FF2B5EF4-FFF2-40B4-BE49-F238E27FC236}">
                <a16:creationId xmlns:a16="http://schemas.microsoft.com/office/drawing/2014/main" id="{BB6480F8-C357-7007-39D5-C80F0462A4B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E0F03D0-13B5-99F3-FB54-A725A3E74264}"/>
              </a:ext>
            </a:extLst>
          </p:cNvPr>
          <p:cNvPicPr>
            <a:picLocks noChangeAspect="1"/>
          </p:cNvPicPr>
          <p:nvPr/>
        </p:nvPicPr>
        <p:blipFill>
          <a:blip r:embed="rId2"/>
          <a:stretch>
            <a:fillRect/>
          </a:stretch>
        </p:blipFill>
        <p:spPr>
          <a:xfrm>
            <a:off x="175424" y="0"/>
            <a:ext cx="11841151" cy="6858000"/>
          </a:xfrm>
          <a:prstGeom prst="rect">
            <a:avLst/>
          </a:prstGeom>
        </p:spPr>
      </p:pic>
      <p:sp>
        <p:nvSpPr>
          <p:cNvPr id="6" name="Title 1">
            <a:extLst>
              <a:ext uri="{FF2B5EF4-FFF2-40B4-BE49-F238E27FC236}">
                <a16:creationId xmlns:a16="http://schemas.microsoft.com/office/drawing/2014/main" id="{86EC3762-36E8-8F23-CA69-B9BEFBC3366D}"/>
              </a:ext>
            </a:extLst>
          </p:cNvPr>
          <p:cNvSpPr txBox="1">
            <a:spLocks/>
          </p:cNvSpPr>
          <p:nvPr/>
        </p:nvSpPr>
        <p:spPr>
          <a:xfrm>
            <a:off x="3115153" y="2724966"/>
            <a:ext cx="5834270" cy="1103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dirty="0">
                <a:solidFill>
                  <a:srgbClr val="0070C0"/>
                </a:solidFill>
              </a:rPr>
              <a:t>Scatter Plot</a:t>
            </a:r>
          </a:p>
        </p:txBody>
      </p:sp>
    </p:spTree>
    <p:extLst>
      <p:ext uri="{BB962C8B-B14F-4D97-AF65-F5344CB8AC3E}">
        <p14:creationId xmlns:p14="http://schemas.microsoft.com/office/powerpoint/2010/main" val="61654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B5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7">
            <a:extLst>
              <a:ext uri="{FF2B5EF4-FFF2-40B4-BE49-F238E27FC236}">
                <a16:creationId xmlns:a16="http://schemas.microsoft.com/office/drawing/2014/main" id="{3F443EF4-D907-89D6-8C61-38D4F39D2296}"/>
              </a:ext>
            </a:extLst>
          </p:cNvPr>
          <p:cNvSpPr txBox="1">
            <a:spLocks/>
          </p:cNvSpPr>
          <p:nvPr/>
        </p:nvSpPr>
        <p:spPr>
          <a:xfrm>
            <a:off x="640079" y="2074363"/>
            <a:ext cx="3096651"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600" kern="1200">
                <a:solidFill>
                  <a:srgbClr val="FFFFFF"/>
                </a:solidFill>
                <a:latin typeface="+mj-lt"/>
                <a:ea typeface="+mj-ea"/>
                <a:cs typeface="+mj-cs"/>
              </a:rPr>
              <a:t>CORRELATION</a:t>
            </a:r>
          </a:p>
        </p:txBody>
      </p:sp>
      <p:pic>
        <p:nvPicPr>
          <p:cNvPr id="9" name="Picture 8">
            <a:extLst>
              <a:ext uri="{FF2B5EF4-FFF2-40B4-BE49-F238E27FC236}">
                <a16:creationId xmlns:a16="http://schemas.microsoft.com/office/drawing/2014/main" id="{DFC7A4EB-AF49-EA2E-5EC8-AFD49C5882BD}"/>
              </a:ext>
            </a:extLst>
          </p:cNvPr>
          <p:cNvPicPr>
            <a:picLocks noChangeAspect="1"/>
          </p:cNvPicPr>
          <p:nvPr/>
        </p:nvPicPr>
        <p:blipFill>
          <a:blip r:embed="rId2"/>
          <a:stretch>
            <a:fillRect/>
          </a:stretch>
        </p:blipFill>
        <p:spPr>
          <a:xfrm>
            <a:off x="4765847" y="961812"/>
            <a:ext cx="5733705" cy="4930987"/>
          </a:xfrm>
          <a:prstGeom prst="rect">
            <a:avLst/>
          </a:prstGeom>
        </p:spPr>
      </p:pic>
      <p:sp>
        <p:nvSpPr>
          <p:cNvPr id="4" name="AutoShape 2">
            <a:extLst>
              <a:ext uri="{FF2B5EF4-FFF2-40B4-BE49-F238E27FC236}">
                <a16:creationId xmlns:a16="http://schemas.microsoft.com/office/drawing/2014/main" id="{DDD2015F-EF7F-5A9D-D267-E454A02590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899297BA-F07D-5FE7-7CBD-8BF91BD25F2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5033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86E9CE4-C0C6-BFBB-594C-57B09F20866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CHI – SQUARE TEST</a:t>
            </a:r>
          </a:p>
        </p:txBody>
      </p:sp>
      <p:pic>
        <p:nvPicPr>
          <p:cNvPr id="7" name="Content Placeholder 6" descr="A red and grey squares&#10;&#10;Description automatically generated">
            <a:extLst>
              <a:ext uri="{FF2B5EF4-FFF2-40B4-BE49-F238E27FC236}">
                <a16:creationId xmlns:a16="http://schemas.microsoft.com/office/drawing/2014/main" id="{096EE717-CAC0-7EBD-3140-EA138017A370}"/>
              </a:ext>
            </a:extLst>
          </p:cNvPr>
          <p:cNvPicPr>
            <a:picLocks noGrp="1" noChangeAspect="1"/>
          </p:cNvPicPr>
          <p:nvPr>
            <p:ph idx="1"/>
          </p:nvPr>
        </p:nvPicPr>
        <p:blipFill rotWithShape="1">
          <a:blip r:embed="rId2"/>
          <a:srcRect t="3017"/>
          <a:stretch/>
        </p:blipFill>
        <p:spPr>
          <a:xfrm>
            <a:off x="2190056" y="1675227"/>
            <a:ext cx="7811888" cy="4815025"/>
          </a:xfrm>
          <a:prstGeom prst="rect">
            <a:avLst/>
          </a:prstGeom>
        </p:spPr>
      </p:pic>
      <p:sp>
        <p:nvSpPr>
          <p:cNvPr id="4" name="AutoShape 2">
            <a:extLst>
              <a:ext uri="{FF2B5EF4-FFF2-40B4-BE49-F238E27FC236}">
                <a16:creationId xmlns:a16="http://schemas.microsoft.com/office/drawing/2014/main" id="{DDD2015F-EF7F-5A9D-D267-E454A02590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a:extLst>
              <a:ext uri="{FF2B5EF4-FFF2-40B4-BE49-F238E27FC236}">
                <a16:creationId xmlns:a16="http://schemas.microsoft.com/office/drawing/2014/main" id="{70A5C771-B551-F186-B8E1-57C5A664E5B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a:extLst>
              <a:ext uri="{FF2B5EF4-FFF2-40B4-BE49-F238E27FC236}">
                <a16:creationId xmlns:a16="http://schemas.microsoft.com/office/drawing/2014/main" id="{2FEA849F-52BA-A287-D355-0B4DEC65F4D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45514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Transformation</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838199" y="1825625"/>
            <a:ext cx="6799729" cy="2154705"/>
          </a:xfrm>
        </p:spPr>
        <p:txBody>
          <a:bodyPr>
            <a:normAutofit lnSpcReduction="10000"/>
          </a:bodyPr>
          <a:lstStyle/>
          <a:p>
            <a:r>
              <a:rPr lang="en-US" sz="2400">
                <a:latin typeface="Times New Roman" panose="02020603050405020304" pitchFamily="18" charset="0"/>
                <a:cs typeface="Times New Roman" panose="02020603050405020304" pitchFamily="18" charset="0"/>
              </a:rPr>
              <a:t>Scaling using the Z normalization</a:t>
            </a:r>
          </a:p>
          <a:p>
            <a:pPr marL="631825">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Improved convergence for gradient Descent</a:t>
            </a:r>
          </a:p>
          <a:p>
            <a:pPr marL="631825">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Scale Invariance for some </a:t>
            </a:r>
            <a:r>
              <a:rPr lang="en-US" sz="2400" err="1">
                <a:latin typeface="Times New Roman" panose="02020603050405020304" pitchFamily="18" charset="0"/>
                <a:cs typeface="Times New Roman" panose="02020603050405020304" pitchFamily="18" charset="0"/>
              </a:rPr>
              <a:t>algorithmns</a:t>
            </a:r>
            <a:endParaRPr lang="en-US" sz="2400">
              <a:latin typeface="Times New Roman" panose="02020603050405020304" pitchFamily="18" charset="0"/>
              <a:cs typeface="Times New Roman" panose="02020603050405020304" pitchFamily="18" charset="0"/>
            </a:endParaRPr>
          </a:p>
          <a:p>
            <a:pPr marL="631825">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Interpretability and comparisons</a:t>
            </a:r>
          </a:p>
          <a:p>
            <a:pPr marL="631825">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Regularization Stability</a:t>
            </a:r>
          </a:p>
        </p:txBody>
      </p:sp>
      <p:pic>
        <p:nvPicPr>
          <p:cNvPr id="5" name="Picture 4">
            <a:extLst>
              <a:ext uri="{FF2B5EF4-FFF2-40B4-BE49-F238E27FC236}">
                <a16:creationId xmlns:a16="http://schemas.microsoft.com/office/drawing/2014/main" id="{EDF37420-0FE1-9C62-266F-F009B2038228}"/>
              </a:ext>
            </a:extLst>
          </p:cNvPr>
          <p:cNvPicPr>
            <a:picLocks noChangeAspect="1"/>
          </p:cNvPicPr>
          <p:nvPr/>
        </p:nvPicPr>
        <p:blipFill>
          <a:blip r:embed="rId2"/>
          <a:stretch>
            <a:fillRect/>
          </a:stretch>
        </p:blipFill>
        <p:spPr>
          <a:xfrm>
            <a:off x="6284114" y="3980330"/>
            <a:ext cx="5907886" cy="2747963"/>
          </a:xfrm>
          <a:prstGeom prst="rect">
            <a:avLst/>
          </a:prstGeom>
        </p:spPr>
      </p:pic>
      <p:pic>
        <p:nvPicPr>
          <p:cNvPr id="7" name="Picture 6">
            <a:extLst>
              <a:ext uri="{FF2B5EF4-FFF2-40B4-BE49-F238E27FC236}">
                <a16:creationId xmlns:a16="http://schemas.microsoft.com/office/drawing/2014/main" id="{4B8215D6-EB0A-9207-34A5-0F95B99109A2}"/>
              </a:ext>
            </a:extLst>
          </p:cNvPr>
          <p:cNvPicPr>
            <a:picLocks noChangeAspect="1"/>
          </p:cNvPicPr>
          <p:nvPr/>
        </p:nvPicPr>
        <p:blipFill>
          <a:blip r:embed="rId3"/>
          <a:stretch>
            <a:fillRect/>
          </a:stretch>
        </p:blipFill>
        <p:spPr>
          <a:xfrm>
            <a:off x="4989788" y="0"/>
            <a:ext cx="7112565" cy="1661304"/>
          </a:xfrm>
          <a:prstGeom prst="rect">
            <a:avLst/>
          </a:prstGeom>
        </p:spPr>
      </p:pic>
      <p:sp>
        <p:nvSpPr>
          <p:cNvPr id="8" name="Content Placeholder 2">
            <a:extLst>
              <a:ext uri="{FF2B5EF4-FFF2-40B4-BE49-F238E27FC236}">
                <a16:creationId xmlns:a16="http://schemas.microsoft.com/office/drawing/2014/main" id="{F11A8640-C183-5DAF-911D-3B8077F398B3}"/>
              </a:ext>
            </a:extLst>
          </p:cNvPr>
          <p:cNvSpPr txBox="1">
            <a:spLocks/>
          </p:cNvSpPr>
          <p:nvPr/>
        </p:nvSpPr>
        <p:spPr>
          <a:xfrm>
            <a:off x="425823" y="4115267"/>
            <a:ext cx="5858292" cy="2154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imes New Roman" panose="02020603050405020304" pitchFamily="18" charset="0"/>
                <a:cs typeface="Times New Roman" panose="02020603050405020304" pitchFamily="18" charset="0"/>
              </a:rPr>
              <a:t>Identified and converted the categorical into factors and then converted into numerical using dummies.</a:t>
            </a:r>
          </a:p>
          <a:p>
            <a:r>
              <a:rPr lang="en-US" sz="2400">
                <a:latin typeface="Times New Roman" panose="02020603050405020304" pitchFamily="18" charset="0"/>
                <a:cs typeface="Times New Roman" panose="02020603050405020304" pitchFamily="18" charset="0"/>
              </a:rPr>
              <a:t>Scaled the numerical variable using the z Transformation. </a:t>
            </a:r>
          </a:p>
        </p:txBody>
      </p:sp>
    </p:spTree>
    <p:extLst>
      <p:ext uri="{BB962C8B-B14F-4D97-AF65-F5344CB8AC3E}">
        <p14:creationId xmlns:p14="http://schemas.microsoft.com/office/powerpoint/2010/main" val="4293046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300318" y="340285"/>
            <a:ext cx="10515600" cy="1058209"/>
          </a:xfrm>
        </p:spPr>
        <p:txBody>
          <a:bodyPr/>
          <a:lstStyle/>
          <a:p>
            <a:r>
              <a:rPr lang="en-US">
                <a:latin typeface="Times New Roman" panose="02020603050405020304" pitchFamily="18" charset="0"/>
                <a:cs typeface="Times New Roman" panose="02020603050405020304" pitchFamily="18" charset="0"/>
              </a:rPr>
              <a:t>Feature Selection</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186705" y="1564158"/>
            <a:ext cx="4479423" cy="4667250"/>
          </a:xfrm>
        </p:spPr>
        <p:txBody>
          <a:bodyPr>
            <a:normAutofit lnSpcReduction="10000"/>
          </a:bodyPr>
          <a:lstStyle/>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dteday</a:t>
            </a:r>
            <a:r>
              <a:rPr lang="en-US" dirty="0">
                <a:latin typeface="Times New Roman" panose="02020603050405020304" pitchFamily="18" charset="0"/>
                <a:cs typeface="Times New Roman" panose="02020603050405020304" pitchFamily="18" charset="0"/>
              </a:rPr>
              <a:t>” is a combination of “</a:t>
            </a:r>
            <a:r>
              <a:rPr lang="en-US" dirty="0" err="1">
                <a:latin typeface="Times New Roman" panose="02020603050405020304" pitchFamily="18" charset="0"/>
                <a:cs typeface="Times New Roman" panose="02020603050405020304" pitchFamily="18" charset="0"/>
              </a:rPr>
              <a:t>yr</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mnth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“instant” is index number</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workingday</a:t>
            </a:r>
            <a:r>
              <a:rPr lang="en-US" dirty="0">
                <a:latin typeface="Times New Roman" panose="02020603050405020304" pitchFamily="18" charset="0"/>
                <a:cs typeface="Times New Roman" panose="02020603050405020304" pitchFamily="18" charset="0"/>
              </a:rPr>
              <a:t>” is associated with “holiday” and “weekday”</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is also associated with “casual” and “registered”</a:t>
            </a:r>
          </a:p>
          <a:p>
            <a:r>
              <a:rPr lang="en-US" dirty="0">
                <a:latin typeface="Times New Roman" panose="02020603050405020304" pitchFamily="18" charset="0"/>
                <a:cs typeface="Times New Roman" panose="02020603050405020304" pitchFamily="18" charset="0"/>
              </a:rPr>
              <a:t>So, removed “</a:t>
            </a:r>
            <a:r>
              <a:rPr lang="en-US" dirty="0" err="1">
                <a:latin typeface="Times New Roman" panose="02020603050405020304" pitchFamily="18" charset="0"/>
                <a:cs typeface="Times New Roman" panose="02020603050405020304" pitchFamily="18" charset="0"/>
              </a:rPr>
              <a:t>dteday</a:t>
            </a:r>
            <a:r>
              <a:rPr lang="en-US" dirty="0">
                <a:latin typeface="Times New Roman" panose="02020603050405020304" pitchFamily="18" charset="0"/>
                <a:cs typeface="Times New Roman" panose="02020603050405020304" pitchFamily="18" charset="0"/>
              </a:rPr>
              <a:t>”, “instant”, “</a:t>
            </a:r>
            <a:r>
              <a:rPr lang="en-US" dirty="0" err="1">
                <a:latin typeface="Times New Roman" panose="02020603050405020304" pitchFamily="18" charset="0"/>
                <a:cs typeface="Times New Roman" panose="02020603050405020304" pitchFamily="18" charset="0"/>
              </a:rPr>
              <a:t>workingday</a:t>
            </a:r>
            <a:r>
              <a:rPr lang="en-US" dirty="0">
                <a:latin typeface="Times New Roman" panose="02020603050405020304" pitchFamily="18" charset="0"/>
                <a:cs typeface="Times New Roman" panose="02020603050405020304" pitchFamily="18" charset="0"/>
              </a:rPr>
              <a:t>”, “casual” and “registered.”   </a:t>
            </a:r>
          </a:p>
        </p:txBody>
      </p:sp>
      <p:pic>
        <p:nvPicPr>
          <p:cNvPr id="5" name="Picture 4">
            <a:extLst>
              <a:ext uri="{FF2B5EF4-FFF2-40B4-BE49-F238E27FC236}">
                <a16:creationId xmlns:a16="http://schemas.microsoft.com/office/drawing/2014/main" id="{BE1AE393-0B49-3282-CA79-79673ED132E6}"/>
              </a:ext>
            </a:extLst>
          </p:cNvPr>
          <p:cNvPicPr>
            <a:picLocks noChangeAspect="1"/>
          </p:cNvPicPr>
          <p:nvPr/>
        </p:nvPicPr>
        <p:blipFill>
          <a:blip r:embed="rId2"/>
          <a:stretch>
            <a:fillRect/>
          </a:stretch>
        </p:blipFill>
        <p:spPr>
          <a:xfrm>
            <a:off x="4814046" y="1690688"/>
            <a:ext cx="7377953" cy="911919"/>
          </a:xfrm>
          <a:prstGeom prst="rect">
            <a:avLst/>
          </a:prstGeom>
        </p:spPr>
      </p:pic>
      <p:pic>
        <p:nvPicPr>
          <p:cNvPr id="7" name="Picture 6">
            <a:extLst>
              <a:ext uri="{FF2B5EF4-FFF2-40B4-BE49-F238E27FC236}">
                <a16:creationId xmlns:a16="http://schemas.microsoft.com/office/drawing/2014/main" id="{29AABFBF-9F0E-0FB6-559C-09F85A34A5E5}"/>
              </a:ext>
            </a:extLst>
          </p:cNvPr>
          <p:cNvPicPr>
            <a:picLocks noChangeAspect="1"/>
          </p:cNvPicPr>
          <p:nvPr/>
        </p:nvPicPr>
        <p:blipFill>
          <a:blip r:embed="rId3"/>
          <a:stretch>
            <a:fillRect/>
          </a:stretch>
        </p:blipFill>
        <p:spPr>
          <a:xfrm>
            <a:off x="4814046" y="3237250"/>
            <a:ext cx="7191248" cy="756676"/>
          </a:xfrm>
          <a:prstGeom prst="rect">
            <a:avLst/>
          </a:prstGeom>
        </p:spPr>
      </p:pic>
      <p:pic>
        <p:nvPicPr>
          <p:cNvPr id="9" name="Picture 8">
            <a:extLst>
              <a:ext uri="{FF2B5EF4-FFF2-40B4-BE49-F238E27FC236}">
                <a16:creationId xmlns:a16="http://schemas.microsoft.com/office/drawing/2014/main" id="{C029DFB1-3CE0-2E96-DF68-B0A93AE307E9}"/>
              </a:ext>
            </a:extLst>
          </p:cNvPr>
          <p:cNvPicPr>
            <a:picLocks noChangeAspect="1"/>
          </p:cNvPicPr>
          <p:nvPr/>
        </p:nvPicPr>
        <p:blipFill>
          <a:blip r:embed="rId4"/>
          <a:stretch>
            <a:fillRect/>
          </a:stretch>
        </p:blipFill>
        <p:spPr>
          <a:xfrm>
            <a:off x="4814045" y="4905845"/>
            <a:ext cx="7191248" cy="1325563"/>
          </a:xfrm>
          <a:prstGeom prst="rect">
            <a:avLst/>
          </a:prstGeom>
        </p:spPr>
      </p:pic>
    </p:spTree>
    <p:extLst>
      <p:ext uri="{BB962C8B-B14F-4D97-AF65-F5344CB8AC3E}">
        <p14:creationId xmlns:p14="http://schemas.microsoft.com/office/powerpoint/2010/main" val="2666518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odels if molecules in science classroom">
            <a:extLst>
              <a:ext uri="{FF2B5EF4-FFF2-40B4-BE49-F238E27FC236}">
                <a16:creationId xmlns:a16="http://schemas.microsoft.com/office/drawing/2014/main" id="{96D9BB07-7B61-81F6-31B4-3B8135629901}"/>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a:solidFill>
                  <a:srgbClr val="FFFFFF"/>
                </a:solidFill>
              </a:rPr>
              <a:t>MODEL BUILDING </a:t>
            </a:r>
            <a:br>
              <a:rPr lang="en-US">
                <a:solidFill>
                  <a:srgbClr val="FFFFFF"/>
                </a:solidFill>
              </a:rPr>
            </a:br>
            <a:r>
              <a:rPr lang="en-US">
                <a:solidFill>
                  <a:srgbClr val="FFFFFF"/>
                </a:solidFill>
              </a:rPr>
              <a:t>AND </a:t>
            </a:r>
            <a:br>
              <a:rPr lang="en-US">
                <a:solidFill>
                  <a:srgbClr val="FFFFFF"/>
                </a:solidFill>
              </a:rPr>
            </a:br>
            <a:r>
              <a:rPr lang="en-US">
                <a:solidFill>
                  <a:srgbClr val="FFFFFF"/>
                </a:solidFill>
              </a:rPr>
              <a:t>EVALUATION</a:t>
            </a:r>
          </a:p>
        </p:txBody>
      </p:sp>
    </p:spTree>
    <p:extLst>
      <p:ext uri="{BB962C8B-B14F-4D97-AF65-F5344CB8AC3E}">
        <p14:creationId xmlns:p14="http://schemas.microsoft.com/office/powerpoint/2010/main" val="3937425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Yellow paper folded as graph">
            <a:extLst>
              <a:ext uri="{FF2B5EF4-FFF2-40B4-BE49-F238E27FC236}">
                <a16:creationId xmlns:a16="http://schemas.microsoft.com/office/drawing/2014/main" id="{1B7E2D2D-15D6-4F69-AD6B-9334E9D4718B}"/>
              </a:ext>
            </a:extLst>
          </p:cNvPr>
          <p:cNvPicPr>
            <a:picLocks noChangeAspect="1"/>
          </p:cNvPicPr>
          <p:nvPr/>
        </p:nvPicPr>
        <p:blipFill rotWithShape="1">
          <a:blip r:embed="rId2"/>
          <a:srcRect l="3785" r="2097" b="-1"/>
          <a:stretch/>
        </p:blipFill>
        <p:spPr>
          <a:xfrm>
            <a:off x="2522358" y="10"/>
            <a:ext cx="9669642" cy="6857990"/>
          </a:xfrm>
          <a:prstGeom prst="rect">
            <a:avLst/>
          </a:prstGeom>
        </p:spPr>
      </p:pic>
      <p:sp>
        <p:nvSpPr>
          <p:cNvPr id="15" name="Rectangle 1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b="1">
                <a:solidFill>
                  <a:schemeClr val="bg1"/>
                </a:solidFill>
              </a:rPr>
              <a:t>SIMPLE LINEAR REGRESSION</a:t>
            </a:r>
          </a:p>
        </p:txBody>
      </p:sp>
    </p:spTree>
    <p:extLst>
      <p:ext uri="{BB962C8B-B14F-4D97-AF65-F5344CB8AC3E}">
        <p14:creationId xmlns:p14="http://schemas.microsoft.com/office/powerpoint/2010/main" val="1374409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838200" y="365125"/>
            <a:ext cx="10515600" cy="867327"/>
          </a:xfrm>
        </p:spPr>
        <p:txBody>
          <a:bodyPr/>
          <a:lstStyle/>
          <a:p>
            <a:pPr algn="ctr"/>
            <a:r>
              <a:rPr lang="en-US" b="1">
                <a:latin typeface="Times New Roman" panose="02020603050405020304" pitchFamily="18" charset="0"/>
                <a:cs typeface="Times New Roman" panose="02020603050405020304" pitchFamily="18" charset="0"/>
              </a:rPr>
              <a:t>SIMPLE LINEAR REGRESSION</a:t>
            </a:r>
          </a:p>
        </p:txBody>
      </p:sp>
      <p:pic>
        <p:nvPicPr>
          <p:cNvPr id="5" name="Picture 4">
            <a:extLst>
              <a:ext uri="{FF2B5EF4-FFF2-40B4-BE49-F238E27FC236}">
                <a16:creationId xmlns:a16="http://schemas.microsoft.com/office/drawing/2014/main" id="{BD219A73-DFEF-3692-9F54-86D7F99A385B}"/>
              </a:ext>
            </a:extLst>
          </p:cNvPr>
          <p:cNvPicPr>
            <a:picLocks noChangeAspect="1"/>
          </p:cNvPicPr>
          <p:nvPr/>
        </p:nvPicPr>
        <p:blipFill>
          <a:blip r:embed="rId2"/>
          <a:stretch>
            <a:fillRect/>
          </a:stretch>
        </p:blipFill>
        <p:spPr>
          <a:xfrm>
            <a:off x="4761756" y="1080619"/>
            <a:ext cx="4778154" cy="2080440"/>
          </a:xfrm>
          <a:prstGeom prst="rect">
            <a:avLst/>
          </a:prstGeom>
        </p:spPr>
      </p:pic>
      <p:pic>
        <p:nvPicPr>
          <p:cNvPr id="7" name="Picture 6">
            <a:extLst>
              <a:ext uri="{FF2B5EF4-FFF2-40B4-BE49-F238E27FC236}">
                <a16:creationId xmlns:a16="http://schemas.microsoft.com/office/drawing/2014/main" id="{4C0FEB06-18A2-AA23-88D5-9A1E69D42341}"/>
              </a:ext>
            </a:extLst>
          </p:cNvPr>
          <p:cNvPicPr>
            <a:picLocks noChangeAspect="1"/>
          </p:cNvPicPr>
          <p:nvPr/>
        </p:nvPicPr>
        <p:blipFill>
          <a:blip r:embed="rId3"/>
          <a:stretch>
            <a:fillRect/>
          </a:stretch>
        </p:blipFill>
        <p:spPr>
          <a:xfrm>
            <a:off x="217531" y="1089128"/>
            <a:ext cx="4206605" cy="3833192"/>
          </a:xfrm>
          <a:prstGeom prst="rect">
            <a:avLst/>
          </a:prstGeom>
        </p:spPr>
      </p:pic>
      <p:pic>
        <p:nvPicPr>
          <p:cNvPr id="9" name="Picture 8">
            <a:extLst>
              <a:ext uri="{FF2B5EF4-FFF2-40B4-BE49-F238E27FC236}">
                <a16:creationId xmlns:a16="http://schemas.microsoft.com/office/drawing/2014/main" id="{3678217D-D482-F40E-35C0-A2788FBE6FE8}"/>
              </a:ext>
            </a:extLst>
          </p:cNvPr>
          <p:cNvPicPr>
            <a:picLocks noChangeAspect="1"/>
          </p:cNvPicPr>
          <p:nvPr/>
        </p:nvPicPr>
        <p:blipFill>
          <a:blip r:embed="rId4"/>
          <a:stretch>
            <a:fillRect/>
          </a:stretch>
        </p:blipFill>
        <p:spPr>
          <a:xfrm>
            <a:off x="217531" y="4778995"/>
            <a:ext cx="4823878" cy="2072820"/>
          </a:xfrm>
          <a:prstGeom prst="rect">
            <a:avLst/>
          </a:prstGeom>
        </p:spPr>
      </p:pic>
      <p:pic>
        <p:nvPicPr>
          <p:cNvPr id="11" name="Picture 10">
            <a:extLst>
              <a:ext uri="{FF2B5EF4-FFF2-40B4-BE49-F238E27FC236}">
                <a16:creationId xmlns:a16="http://schemas.microsoft.com/office/drawing/2014/main" id="{8223D61C-DB7D-74B1-596B-4BC6632E6C4B}"/>
              </a:ext>
            </a:extLst>
          </p:cNvPr>
          <p:cNvPicPr>
            <a:picLocks noChangeAspect="1"/>
          </p:cNvPicPr>
          <p:nvPr/>
        </p:nvPicPr>
        <p:blipFill>
          <a:blip r:embed="rId5"/>
          <a:stretch>
            <a:fillRect/>
          </a:stretch>
        </p:blipFill>
        <p:spPr>
          <a:xfrm>
            <a:off x="7508762" y="2797704"/>
            <a:ext cx="4465707" cy="899238"/>
          </a:xfrm>
          <a:prstGeom prst="rect">
            <a:avLst/>
          </a:prstGeom>
        </p:spPr>
      </p:pic>
      <p:pic>
        <p:nvPicPr>
          <p:cNvPr id="13" name="Picture 12">
            <a:extLst>
              <a:ext uri="{FF2B5EF4-FFF2-40B4-BE49-F238E27FC236}">
                <a16:creationId xmlns:a16="http://schemas.microsoft.com/office/drawing/2014/main" id="{C1EBA253-F80B-3E70-8AB3-5667A4E2911C}"/>
              </a:ext>
            </a:extLst>
          </p:cNvPr>
          <p:cNvPicPr>
            <a:picLocks noChangeAspect="1"/>
          </p:cNvPicPr>
          <p:nvPr/>
        </p:nvPicPr>
        <p:blipFill>
          <a:blip r:embed="rId6"/>
          <a:stretch>
            <a:fillRect/>
          </a:stretch>
        </p:blipFill>
        <p:spPr>
          <a:xfrm>
            <a:off x="6709718" y="3729090"/>
            <a:ext cx="5413098" cy="3135086"/>
          </a:xfrm>
          <a:prstGeom prst="rect">
            <a:avLst/>
          </a:prstGeom>
        </p:spPr>
      </p:pic>
    </p:spTree>
    <p:extLst>
      <p:ext uri="{BB962C8B-B14F-4D97-AF65-F5344CB8AC3E}">
        <p14:creationId xmlns:p14="http://schemas.microsoft.com/office/powerpoint/2010/main" val="366416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838200" y="365125"/>
            <a:ext cx="10515600" cy="618849"/>
          </a:xfrm>
        </p:spPr>
        <p:txBody>
          <a:bodyPr>
            <a:normAutofit fontScale="90000"/>
          </a:bodyPr>
          <a:lstStyle/>
          <a:p>
            <a:r>
              <a:rPr lang="en-US">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838200" y="1073426"/>
            <a:ext cx="10515600" cy="5318582"/>
          </a:xfrm>
        </p:spPr>
        <p:txBody>
          <a:bodyPr>
            <a:normAutofit fontScale="92500" lnSpcReduction="10000"/>
          </a:bodyPr>
          <a:lstStyle/>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Dataset</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Data Preprocessing</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Data Visualization</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Transformation</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Feature Selection</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Model building</a:t>
            </a:r>
          </a:p>
          <a:p>
            <a:pPr marL="1082675" indent="-3365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Linear Regression</a:t>
            </a:r>
          </a:p>
          <a:p>
            <a:pPr marL="1082675" indent="-3365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Linear Regression with Interaction Terms</a:t>
            </a:r>
          </a:p>
          <a:p>
            <a:pPr marL="1082675" indent="-3365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Linear Regression with polynomial </a:t>
            </a:r>
          </a:p>
          <a:p>
            <a:pPr marL="1082675" indent="-3365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Subset Selection – </a:t>
            </a:r>
            <a:r>
              <a:rPr lang="en-US" sz="1600" dirty="0">
                <a:solidFill>
                  <a:srgbClr val="FF0000"/>
                </a:solidFill>
                <a:latin typeface="Times New Roman" panose="02020603050405020304" pitchFamily="18" charset="0"/>
                <a:cs typeface="Times New Roman" panose="02020603050405020304" pitchFamily="18" charset="0"/>
              </a:rPr>
              <a:t>Forward and Backward Selection</a:t>
            </a:r>
          </a:p>
          <a:p>
            <a:pPr marL="1082675" indent="-3365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Regularization Techniques or Shrinkage Methods – </a:t>
            </a:r>
            <a:r>
              <a:rPr lang="en-US" sz="1600" dirty="0">
                <a:solidFill>
                  <a:srgbClr val="00B050"/>
                </a:solidFill>
                <a:latin typeface="Times New Roman" panose="02020603050405020304" pitchFamily="18" charset="0"/>
                <a:cs typeface="Times New Roman" panose="02020603050405020304" pitchFamily="18" charset="0"/>
              </a:rPr>
              <a:t>Lasso and Ridge Regression</a:t>
            </a:r>
          </a:p>
          <a:p>
            <a:pPr marL="1082675" indent="-3365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Dimension Reduction Method – </a:t>
            </a:r>
            <a:r>
              <a:rPr lang="en-US" sz="1600" dirty="0">
                <a:solidFill>
                  <a:srgbClr val="00B050"/>
                </a:solidFill>
                <a:latin typeface="Times New Roman" panose="02020603050405020304" pitchFamily="18" charset="0"/>
                <a:cs typeface="Times New Roman" panose="02020603050405020304" pitchFamily="18" charset="0"/>
              </a:rPr>
              <a:t>PCR </a:t>
            </a:r>
          </a:p>
          <a:p>
            <a:pPr marL="1082675" indent="-3365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Random Forest Regression</a:t>
            </a:r>
          </a:p>
          <a:p>
            <a:pPr marL="1082675" indent="-3365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Boosting Technique – </a:t>
            </a:r>
            <a:r>
              <a:rPr lang="en-US" sz="1600" dirty="0">
                <a:solidFill>
                  <a:srgbClr val="FF0000"/>
                </a:solidFill>
                <a:latin typeface="Times New Roman" panose="02020603050405020304" pitchFamily="18" charset="0"/>
                <a:cs typeface="Times New Roman" panose="02020603050405020304" pitchFamily="18" charset="0"/>
              </a:rPr>
              <a:t>Gradient Boosting Machine</a:t>
            </a:r>
          </a:p>
          <a:p>
            <a:pPr marL="1082675" indent="-3365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Neural Network</a:t>
            </a:r>
          </a:p>
        </p:txBody>
      </p:sp>
      <p:sp>
        <p:nvSpPr>
          <p:cNvPr id="5" name="TextBox 4">
            <a:extLst>
              <a:ext uri="{FF2B5EF4-FFF2-40B4-BE49-F238E27FC236}">
                <a16:creationId xmlns:a16="http://schemas.microsoft.com/office/drawing/2014/main" id="{650A069E-A0DC-C83D-13EA-D18967945C7A}"/>
              </a:ext>
            </a:extLst>
          </p:cNvPr>
          <p:cNvSpPr txBox="1"/>
          <p:nvPr/>
        </p:nvSpPr>
        <p:spPr>
          <a:xfrm>
            <a:off x="6666671" y="1073426"/>
            <a:ext cx="6097656" cy="923330"/>
          </a:xfrm>
          <a:prstGeom prst="rect">
            <a:avLst/>
          </a:prstGeom>
          <a:noFill/>
        </p:spPr>
        <p:txBody>
          <a:bodyPr wrap="square">
            <a:spAutoFit/>
          </a:bodyPr>
          <a:lstStyle/>
          <a:p>
            <a:pPr>
              <a:buFont typeface="Wingdings" panose="05000000000000000000" pitchFamily="2" charset="2"/>
              <a:buChar char="Ø"/>
            </a:pPr>
            <a:r>
              <a:rPr lang="en-US" sz="1800">
                <a:latin typeface="Times New Roman" panose="02020603050405020304" pitchFamily="18" charset="0"/>
                <a:cs typeface="Times New Roman" panose="02020603050405020304" pitchFamily="18" charset="0"/>
              </a:rPr>
              <a:t> Results</a:t>
            </a:r>
          </a:p>
          <a:p>
            <a:pPr>
              <a:buFont typeface="Wingdings" panose="05000000000000000000" pitchFamily="2" charset="2"/>
              <a:buChar char="Ø"/>
            </a:pPr>
            <a:r>
              <a:rPr lang="en-US" sz="1800">
                <a:latin typeface="Times New Roman" panose="02020603050405020304" pitchFamily="18" charset="0"/>
                <a:cs typeface="Times New Roman" panose="02020603050405020304" pitchFamily="18" charset="0"/>
              </a:rPr>
              <a:t> Conclusion</a:t>
            </a:r>
          </a:p>
          <a:p>
            <a:pPr>
              <a:buFont typeface="Wingdings" panose="05000000000000000000" pitchFamily="2" charset="2"/>
              <a:buChar char="Ø"/>
            </a:pP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Futurescope</a:t>
            </a: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8499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and with red strings">
            <a:extLst>
              <a:ext uri="{FF2B5EF4-FFF2-40B4-BE49-F238E27FC236}">
                <a16:creationId xmlns:a16="http://schemas.microsoft.com/office/drawing/2014/main" id="{C9A25C53-65C3-26AD-1EA7-579E782793CF}"/>
              </a:ext>
            </a:extLst>
          </p:cNvPr>
          <p:cNvPicPr>
            <a:picLocks noChangeAspect="1"/>
          </p:cNvPicPr>
          <p:nvPr/>
        </p:nvPicPr>
        <p:blipFill rotWithShape="1">
          <a:blip r:embed="rId2"/>
          <a:srcRect l="5262" t="23391" r="3829"/>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404552" y="4412974"/>
            <a:ext cx="9465005" cy="1066553"/>
          </a:xfrm>
        </p:spPr>
        <p:txBody>
          <a:bodyPr vert="horz" lIns="91440" tIns="45720" rIns="91440" bIns="45720" rtlCol="0" anchor="b">
            <a:normAutofit fontScale="90000"/>
          </a:bodyPr>
          <a:lstStyle/>
          <a:p>
            <a:r>
              <a:rPr lang="en-US" sz="4100" b="1">
                <a:solidFill>
                  <a:schemeClr val="bg1"/>
                </a:solidFill>
              </a:rPr>
              <a:t>LINEAR REGRESSION WITH INTERACTION TERMS</a:t>
            </a:r>
            <a:br>
              <a:rPr lang="en-US" sz="4100" b="1">
                <a:solidFill>
                  <a:schemeClr val="bg1"/>
                </a:solidFill>
              </a:rPr>
            </a:br>
            <a:br>
              <a:rPr lang="en-US" sz="4100" b="1">
                <a:solidFill>
                  <a:schemeClr val="bg1"/>
                </a:solidFill>
              </a:rPr>
            </a:br>
            <a:endParaRPr lang="en-US" sz="4100" b="1">
              <a:solidFill>
                <a:schemeClr val="bg1"/>
              </a:solidFill>
            </a:endParaRPr>
          </a:p>
        </p:txBody>
      </p:sp>
      <p:sp>
        <p:nvSpPr>
          <p:cNvPr id="20" name="Rectangle: Rounded Corners 1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5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314811" y="170412"/>
            <a:ext cx="11756595" cy="996026"/>
          </a:xfrm>
        </p:spPr>
        <p:txBody>
          <a:bodyPr vert="horz" lIns="91440" tIns="45720" rIns="91440" bIns="45720" rtlCol="0" anchor="b">
            <a:normAutofit/>
          </a:bodyPr>
          <a:lstStyle/>
          <a:p>
            <a:r>
              <a:rPr lang="en-US" sz="3600" b="1">
                <a:latin typeface="Times New Roman"/>
                <a:cs typeface="Times New Roman"/>
              </a:rPr>
              <a:t>LINEAR REGRESSION WITH </a:t>
            </a:r>
            <a:r>
              <a:rPr lang="en-US" sz="3600" b="1" kern="1200">
                <a:latin typeface="Times New Roman"/>
                <a:cs typeface="Times New Roman"/>
              </a:rPr>
              <a:t>INTERACTION </a:t>
            </a:r>
            <a:r>
              <a:rPr lang="en-US" sz="3600" b="1">
                <a:latin typeface="Times New Roman"/>
                <a:cs typeface="Times New Roman"/>
              </a:rPr>
              <a:t>TERMS</a:t>
            </a:r>
            <a:endParaRPr lang="en-US" sz="3600">
              <a:latin typeface="Times New Roman"/>
              <a:cs typeface="Times New Roman"/>
            </a:endParaRP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1001684" y="1670857"/>
            <a:ext cx="10178934" cy="557901"/>
          </a:xfrm>
        </p:spPr>
        <p:txBody>
          <a:bodyPr vert="horz" lIns="91440" tIns="45720" rIns="91440" bIns="45720" rtlCol="0" anchor="t">
            <a:normAutofit fontScale="77500" lnSpcReduction="20000"/>
          </a:bodyPr>
          <a:lstStyle/>
          <a:p>
            <a:pPr algn="ctr">
              <a:buNone/>
            </a:pPr>
            <a:r>
              <a:rPr lang="en-US" sz="5200">
                <a:latin typeface="Times New Roman"/>
                <a:ea typeface="Calibri Light"/>
                <a:cs typeface="Calibri Light"/>
              </a:rPr>
              <a:t>INTERACTION TERM </a:t>
            </a:r>
          </a:p>
          <a:p>
            <a:pPr marL="0" indent="0" algn="ctr">
              <a:buNone/>
            </a:pPr>
            <a:endParaRPr lang="en-US" sz="2400" kern="1200">
              <a:latin typeface="Times New Roman"/>
              <a:ea typeface="Calibri"/>
              <a:cs typeface="Calibri"/>
            </a:endParaRPr>
          </a:p>
        </p:txBody>
      </p:sp>
      <p:pic>
        <p:nvPicPr>
          <p:cNvPr id="5" name="Picture 4">
            <a:extLst>
              <a:ext uri="{FF2B5EF4-FFF2-40B4-BE49-F238E27FC236}">
                <a16:creationId xmlns:a16="http://schemas.microsoft.com/office/drawing/2014/main" id="{C08A5319-95F6-2958-08B4-5CCC8743D53B}"/>
              </a:ext>
            </a:extLst>
          </p:cNvPr>
          <p:cNvPicPr>
            <a:picLocks noChangeAspect="1"/>
          </p:cNvPicPr>
          <p:nvPr/>
        </p:nvPicPr>
        <p:blipFill rotWithShape="1">
          <a:blip r:embed="rId2"/>
          <a:srcRect l="9037" r="2205"/>
          <a:stretch/>
        </p:blipFill>
        <p:spPr>
          <a:xfrm>
            <a:off x="198741" y="2410448"/>
            <a:ext cx="5803323" cy="3890357"/>
          </a:xfrm>
          <a:prstGeom prst="rect">
            <a:avLst/>
          </a:prstGeom>
        </p:spPr>
      </p:pic>
      <p:pic>
        <p:nvPicPr>
          <p:cNvPr id="4" name="Picture 3" descr="A graph showing different colored lines&#10;&#10;Description automatically generated">
            <a:extLst>
              <a:ext uri="{FF2B5EF4-FFF2-40B4-BE49-F238E27FC236}">
                <a16:creationId xmlns:a16="http://schemas.microsoft.com/office/drawing/2014/main" id="{FAD192FC-BDBB-54BC-863B-EF6D538D8029}"/>
              </a:ext>
            </a:extLst>
          </p:cNvPr>
          <p:cNvPicPr>
            <a:picLocks noChangeAspect="1"/>
          </p:cNvPicPr>
          <p:nvPr/>
        </p:nvPicPr>
        <p:blipFill rotWithShape="1">
          <a:blip r:embed="rId3"/>
          <a:srcRect l="6257" r="15056" b="2"/>
          <a:stretch/>
        </p:blipFill>
        <p:spPr>
          <a:xfrm>
            <a:off x="6189934" y="2410448"/>
            <a:ext cx="5803323" cy="3890357"/>
          </a:xfrm>
          <a:prstGeom prst="rect">
            <a:avLst/>
          </a:prstGeom>
        </p:spPr>
      </p:pic>
    </p:spTree>
    <p:extLst>
      <p:ext uri="{BB962C8B-B14F-4D97-AF65-F5344CB8AC3E}">
        <p14:creationId xmlns:p14="http://schemas.microsoft.com/office/powerpoint/2010/main" val="37513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NON - INTERACTION TERM</a:t>
            </a:r>
          </a:p>
        </p:txBody>
      </p:sp>
      <p:pic>
        <p:nvPicPr>
          <p:cNvPr id="4" name="Picture 3" descr="A graph showing a number of red and blue dots&#10;&#10;Description automatically generated">
            <a:extLst>
              <a:ext uri="{FF2B5EF4-FFF2-40B4-BE49-F238E27FC236}">
                <a16:creationId xmlns:a16="http://schemas.microsoft.com/office/drawing/2014/main" id="{7F5A42E8-C3D5-AEB9-671C-9389F8B94AD3}"/>
              </a:ext>
            </a:extLst>
          </p:cNvPr>
          <p:cNvPicPr>
            <a:picLocks noChangeAspect="1"/>
          </p:cNvPicPr>
          <p:nvPr/>
        </p:nvPicPr>
        <p:blipFill>
          <a:blip r:embed="rId2"/>
          <a:stretch>
            <a:fillRect/>
          </a:stretch>
        </p:blipFill>
        <p:spPr>
          <a:xfrm>
            <a:off x="269071" y="2311192"/>
            <a:ext cx="5708074" cy="4193648"/>
          </a:xfrm>
          <a:prstGeom prst="rect">
            <a:avLst/>
          </a:prstGeom>
        </p:spPr>
      </p:pic>
      <p:pic>
        <p:nvPicPr>
          <p:cNvPr id="5" name="Picture 4">
            <a:extLst>
              <a:ext uri="{FF2B5EF4-FFF2-40B4-BE49-F238E27FC236}">
                <a16:creationId xmlns:a16="http://schemas.microsoft.com/office/drawing/2014/main" id="{A4E09C4D-D2E5-C9C4-A03B-A697E75C07AA}"/>
              </a:ext>
            </a:extLst>
          </p:cNvPr>
          <p:cNvPicPr>
            <a:picLocks noChangeAspect="1"/>
          </p:cNvPicPr>
          <p:nvPr/>
        </p:nvPicPr>
        <p:blipFill>
          <a:blip r:embed="rId3"/>
          <a:stretch>
            <a:fillRect/>
          </a:stretch>
        </p:blipFill>
        <p:spPr>
          <a:xfrm>
            <a:off x="6246216" y="2311192"/>
            <a:ext cx="5498744" cy="4099767"/>
          </a:xfrm>
          <a:prstGeom prst="rect">
            <a:avLst/>
          </a:prstGeom>
        </p:spPr>
      </p:pic>
    </p:spTree>
    <p:extLst>
      <p:ext uri="{BB962C8B-B14F-4D97-AF65-F5344CB8AC3E}">
        <p14:creationId xmlns:p14="http://schemas.microsoft.com/office/powerpoint/2010/main" val="2953700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228600" y="365126"/>
            <a:ext cx="11748052" cy="787814"/>
          </a:xfrm>
        </p:spPr>
        <p:txBody>
          <a:bodyPr>
            <a:normAutofit/>
          </a:bodyPr>
          <a:lstStyle/>
          <a:p>
            <a:r>
              <a:rPr lang="en-US" sz="3600" b="1">
                <a:latin typeface="Times New Roman" panose="02020603050405020304" pitchFamily="18" charset="0"/>
                <a:cs typeface="Times New Roman" panose="02020603050405020304" pitchFamily="18" charset="0"/>
              </a:rPr>
              <a:t>LINEAR REGRESSION WITH INTERACTION TERMS</a:t>
            </a:r>
          </a:p>
        </p:txBody>
      </p:sp>
      <p:graphicFrame>
        <p:nvGraphicFramePr>
          <p:cNvPr id="7" name="Content Placeholder 2">
            <a:extLst>
              <a:ext uri="{FF2B5EF4-FFF2-40B4-BE49-F238E27FC236}">
                <a16:creationId xmlns:a16="http://schemas.microsoft.com/office/drawing/2014/main" id="{09764216-3E2B-F087-4DC7-1EC51CAEB1B1}"/>
              </a:ext>
            </a:extLst>
          </p:cNvPr>
          <p:cNvGraphicFramePr>
            <a:graphicFrameLocks noGrp="1"/>
          </p:cNvGraphicFramePr>
          <p:nvPr>
            <p:ph idx="1"/>
            <p:extLst>
              <p:ext uri="{D42A27DB-BD31-4B8C-83A1-F6EECF244321}">
                <p14:modId xmlns:p14="http://schemas.microsoft.com/office/powerpoint/2010/main" val="2364100293"/>
              </p:ext>
            </p:extLst>
          </p:nvPr>
        </p:nvGraphicFramePr>
        <p:xfrm>
          <a:off x="510209" y="1338607"/>
          <a:ext cx="577132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0A53165E-8089-79B2-96D1-E8F21AC50287}"/>
              </a:ext>
            </a:extLst>
          </p:cNvPr>
          <p:cNvSpPr txBox="1">
            <a:spLocks/>
          </p:cNvSpPr>
          <p:nvPr/>
        </p:nvSpPr>
        <p:spPr>
          <a:xfrm>
            <a:off x="6102626" y="1335430"/>
            <a:ext cx="5065643" cy="515744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Finally considered the Interaction terms </a:t>
            </a:r>
          </a:p>
          <a:p>
            <a:pPr marL="746125">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holiday*</a:t>
            </a:r>
            <a:r>
              <a:rPr lang="en-US" dirty="0" err="1">
                <a:latin typeface="Times New Roman" panose="02020603050405020304" pitchFamily="18" charset="0"/>
                <a:cs typeface="Times New Roman" panose="02020603050405020304" pitchFamily="18" charset="0"/>
              </a:rPr>
              <a:t>atemp</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temp*</a:t>
            </a:r>
            <a:r>
              <a:rPr lang="en-US" dirty="0" err="1">
                <a:latin typeface="Times New Roman" panose="02020603050405020304" pitchFamily="18" charset="0"/>
                <a:cs typeface="Times New Roman" panose="02020603050405020304" pitchFamily="18" charset="0"/>
              </a:rPr>
              <a:t>atemp</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season*</a:t>
            </a:r>
            <a:r>
              <a:rPr lang="en-US" dirty="0" err="1">
                <a:latin typeface="Times New Roman" panose="02020603050405020304" pitchFamily="18" charset="0"/>
                <a:cs typeface="Times New Roman" panose="02020603050405020304" pitchFamily="18" charset="0"/>
              </a:rPr>
              <a:t>yr</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yr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atemp</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hr</a:t>
            </a:r>
            <a:r>
              <a:rPr lang="en-US" dirty="0">
                <a:latin typeface="Times New Roman" panose="02020603050405020304" pitchFamily="18" charset="0"/>
                <a:cs typeface="Times New Roman" panose="02020603050405020304" pitchFamily="18" charset="0"/>
              </a:rPr>
              <a:t>*holiday</a:t>
            </a:r>
          </a:p>
          <a:p>
            <a:pPr marL="746125">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season*</a:t>
            </a:r>
            <a:r>
              <a:rPr lang="en-US" dirty="0" err="1">
                <a:latin typeface="Times New Roman" panose="02020603050405020304" pitchFamily="18" charset="0"/>
                <a:cs typeface="Times New Roman" panose="02020603050405020304" pitchFamily="18" charset="0"/>
              </a:rPr>
              <a:t>hr</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yr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hr</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mnth</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hr</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yr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hr</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mnth</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hr</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yr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hr</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mnth</a:t>
            </a:r>
            <a:r>
              <a:rPr lang="en-US" dirty="0">
                <a:latin typeface="Times New Roman" panose="02020603050405020304" pitchFamily="18" charset="0"/>
                <a:cs typeface="Times New Roman" panose="02020603050405020304" pitchFamily="18" charset="0"/>
              </a:rPr>
              <a:t>*hum</a:t>
            </a: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yr</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mnth</a:t>
            </a:r>
            <a:endParaRPr lang="en-US" dirty="0">
              <a:latin typeface="Times New Roman" panose="02020603050405020304" pitchFamily="18" charset="0"/>
              <a:cs typeface="Times New Roman" panose="02020603050405020304" pitchFamily="18" charset="0"/>
            </a:endParaRPr>
          </a:p>
          <a:p>
            <a:pPr marL="746125">
              <a:buFont typeface="Wingdings" panose="05000000000000000000" pitchFamily="2" charset="2"/>
              <a:buChar char="ü"/>
            </a:pPr>
            <a:r>
              <a:rPr lang="en-US" dirty="0" err="1">
                <a:latin typeface="Times New Roman" panose="02020603050405020304" pitchFamily="18" charset="0"/>
                <a:cs typeface="Times New Roman" panose="02020603050405020304" pitchFamily="18" charset="0"/>
              </a:rPr>
              <a:t>hr</a:t>
            </a:r>
            <a:r>
              <a:rPr lang="en-US" dirty="0">
                <a:latin typeface="Times New Roman" panose="02020603050405020304" pitchFamily="18" charset="0"/>
                <a:cs typeface="Times New Roman" panose="02020603050405020304" pitchFamily="18" charset="0"/>
              </a:rPr>
              <a:t>*weekday</a:t>
            </a:r>
          </a:p>
        </p:txBody>
      </p:sp>
    </p:spTree>
    <p:extLst>
      <p:ext uri="{BB962C8B-B14F-4D97-AF65-F5344CB8AC3E}">
        <p14:creationId xmlns:p14="http://schemas.microsoft.com/office/powerpoint/2010/main" val="277913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841248" y="256032"/>
            <a:ext cx="10506456" cy="1014984"/>
          </a:xfrm>
        </p:spPr>
        <p:txBody>
          <a:bodyPr anchor="b">
            <a:normAutofit/>
          </a:bodyPr>
          <a:lstStyle/>
          <a:p>
            <a:r>
              <a:rPr lang="en-US" sz="3100" b="1">
                <a:latin typeface="Times New Roman" panose="02020603050405020304" pitchFamily="18" charset="0"/>
                <a:cs typeface="Times New Roman" panose="02020603050405020304" pitchFamily="18" charset="0"/>
              </a:rPr>
              <a:t>LINEAR REGRESSION WITH INTERACTION TERMS</a:t>
            </a:r>
          </a:p>
        </p:txBody>
      </p:sp>
      <p:sp>
        <p:nvSpPr>
          <p:cNvPr id="67" name="Rectangle 6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8B5A551-2DB5-2A60-9497-C52F89562F92}"/>
              </a:ext>
            </a:extLst>
          </p:cNvPr>
          <p:cNvSpPr>
            <a:spLocks/>
          </p:cNvSpPr>
          <p:nvPr/>
        </p:nvSpPr>
        <p:spPr>
          <a:xfrm>
            <a:off x="2184847" y="2650780"/>
            <a:ext cx="7736988" cy="3201553"/>
          </a:xfrm>
          <a:prstGeom prst="rect">
            <a:avLst/>
          </a:prstGeom>
        </p:spPr>
        <p:txBody>
          <a:bodyPr/>
          <a:lstStyle/>
          <a:p>
            <a:pPr defTabSz="333756">
              <a:spcAft>
                <a:spcPts val="600"/>
              </a:spcAft>
            </a:pPr>
            <a:r>
              <a:rPr lang="en-US" sz="1314" kern="1200">
                <a:solidFill>
                  <a:schemeClr val="tx1"/>
                </a:solidFill>
                <a:latin typeface="Times New Roman" panose="02020603050405020304" pitchFamily="18" charset="0"/>
                <a:ea typeface="+mn-ea"/>
                <a:cs typeface="Times New Roman" panose="02020603050405020304" pitchFamily="18" charset="0"/>
              </a:rPr>
              <a:t>I</a:t>
            </a:r>
            <a:endParaRPr lang="en-US">
              <a:latin typeface="Times New Roman" panose="02020603050405020304" pitchFamily="18" charset="0"/>
              <a:cs typeface="Times New Roman" panose="02020603050405020304" pitchFamily="18" charset="0"/>
            </a:endParaRPr>
          </a:p>
        </p:txBody>
      </p:sp>
      <p:pic>
        <p:nvPicPr>
          <p:cNvPr id="7" name="Picture 6" descr="A screenshot of a computer code&#10;&#10;Description automatically generated">
            <a:extLst>
              <a:ext uri="{FF2B5EF4-FFF2-40B4-BE49-F238E27FC236}">
                <a16:creationId xmlns:a16="http://schemas.microsoft.com/office/drawing/2014/main" id="{AF2C2C69-DE94-BF32-D3AD-8428DE583840}"/>
              </a:ext>
            </a:extLst>
          </p:cNvPr>
          <p:cNvPicPr>
            <a:picLocks noChangeAspect="1"/>
          </p:cNvPicPr>
          <p:nvPr/>
        </p:nvPicPr>
        <p:blipFill>
          <a:blip r:embed="rId2"/>
          <a:stretch>
            <a:fillRect/>
          </a:stretch>
        </p:blipFill>
        <p:spPr>
          <a:xfrm>
            <a:off x="1653447" y="5088292"/>
            <a:ext cx="3439474" cy="1195498"/>
          </a:xfrm>
          <a:prstGeom prst="rect">
            <a:avLst/>
          </a:prstGeom>
        </p:spPr>
      </p:pic>
      <p:pic>
        <p:nvPicPr>
          <p:cNvPr id="55" name="Picture 54" descr="A screenshot of a computer&#10;&#10;Description automatically generated">
            <a:extLst>
              <a:ext uri="{FF2B5EF4-FFF2-40B4-BE49-F238E27FC236}">
                <a16:creationId xmlns:a16="http://schemas.microsoft.com/office/drawing/2014/main" id="{8D3C7DB8-0AFF-21C0-479E-9D2052B05442}"/>
              </a:ext>
            </a:extLst>
          </p:cNvPr>
          <p:cNvPicPr>
            <a:picLocks noChangeAspect="1"/>
          </p:cNvPicPr>
          <p:nvPr/>
        </p:nvPicPr>
        <p:blipFill>
          <a:blip r:embed="rId3"/>
          <a:stretch>
            <a:fillRect/>
          </a:stretch>
        </p:blipFill>
        <p:spPr>
          <a:xfrm>
            <a:off x="1696611" y="1926266"/>
            <a:ext cx="5784251" cy="3105961"/>
          </a:xfrm>
          <a:prstGeom prst="rect">
            <a:avLst/>
          </a:prstGeom>
        </p:spPr>
      </p:pic>
      <p:pic>
        <p:nvPicPr>
          <p:cNvPr id="57" name="Picture 56" descr="A white background with black text&#10;&#10;Description automatically generated">
            <a:extLst>
              <a:ext uri="{FF2B5EF4-FFF2-40B4-BE49-F238E27FC236}">
                <a16:creationId xmlns:a16="http://schemas.microsoft.com/office/drawing/2014/main" id="{6A6B5E9E-5E26-9896-D6D7-B873953CF1A2}"/>
              </a:ext>
            </a:extLst>
          </p:cNvPr>
          <p:cNvPicPr>
            <a:picLocks noChangeAspect="1"/>
          </p:cNvPicPr>
          <p:nvPr/>
        </p:nvPicPr>
        <p:blipFill>
          <a:blip r:embed="rId4"/>
          <a:stretch>
            <a:fillRect/>
          </a:stretch>
        </p:blipFill>
        <p:spPr>
          <a:xfrm>
            <a:off x="5008006" y="2959244"/>
            <a:ext cx="2961092" cy="1340494"/>
          </a:xfrm>
          <a:prstGeom prst="rect">
            <a:avLst/>
          </a:prstGeom>
        </p:spPr>
      </p:pic>
      <p:pic>
        <p:nvPicPr>
          <p:cNvPr id="58" name="Picture 57" descr="A computer code with numbers and symbols&#10;&#10;Description automatically generated with medium confidence">
            <a:extLst>
              <a:ext uri="{FF2B5EF4-FFF2-40B4-BE49-F238E27FC236}">
                <a16:creationId xmlns:a16="http://schemas.microsoft.com/office/drawing/2014/main" id="{3E34A700-3AC4-7841-BF56-653671CAB533}"/>
              </a:ext>
            </a:extLst>
          </p:cNvPr>
          <p:cNvPicPr>
            <a:picLocks noChangeAspect="1"/>
          </p:cNvPicPr>
          <p:nvPr/>
        </p:nvPicPr>
        <p:blipFill>
          <a:blip r:embed="rId5"/>
          <a:stretch>
            <a:fillRect/>
          </a:stretch>
        </p:blipFill>
        <p:spPr>
          <a:xfrm>
            <a:off x="7307112" y="2469942"/>
            <a:ext cx="3231440" cy="870352"/>
          </a:xfrm>
          <a:prstGeom prst="rect">
            <a:avLst/>
          </a:prstGeom>
        </p:spPr>
      </p:pic>
      <p:pic>
        <p:nvPicPr>
          <p:cNvPr id="59" name="Picture 58" descr="A red dotted line with a black line&#10;&#10;Description automatically generated">
            <a:extLst>
              <a:ext uri="{FF2B5EF4-FFF2-40B4-BE49-F238E27FC236}">
                <a16:creationId xmlns:a16="http://schemas.microsoft.com/office/drawing/2014/main" id="{67D736CE-75B6-E536-009B-09DB9F60B01C}"/>
              </a:ext>
            </a:extLst>
          </p:cNvPr>
          <p:cNvPicPr>
            <a:picLocks noChangeAspect="1"/>
          </p:cNvPicPr>
          <p:nvPr/>
        </p:nvPicPr>
        <p:blipFill>
          <a:blip r:embed="rId6"/>
          <a:stretch>
            <a:fillRect/>
          </a:stretch>
        </p:blipFill>
        <p:spPr>
          <a:xfrm>
            <a:off x="7122898" y="4184617"/>
            <a:ext cx="4446250" cy="2450811"/>
          </a:xfrm>
          <a:prstGeom prst="rect">
            <a:avLst/>
          </a:prstGeom>
        </p:spPr>
      </p:pic>
      <p:sp>
        <p:nvSpPr>
          <p:cNvPr id="60" name="Content Placeholder 2">
            <a:extLst>
              <a:ext uri="{FF2B5EF4-FFF2-40B4-BE49-F238E27FC236}">
                <a16:creationId xmlns:a16="http://schemas.microsoft.com/office/drawing/2014/main" id="{918DFAE5-B0E5-FEBE-F9B7-EA724E7B245E}"/>
              </a:ext>
            </a:extLst>
          </p:cNvPr>
          <p:cNvSpPr txBox="1">
            <a:spLocks/>
          </p:cNvSpPr>
          <p:nvPr/>
        </p:nvSpPr>
        <p:spPr>
          <a:xfrm>
            <a:off x="7307112" y="2209051"/>
            <a:ext cx="2868235" cy="23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67512">
              <a:spcBef>
                <a:spcPts val="730"/>
              </a:spcBef>
              <a:buNone/>
            </a:pPr>
            <a:r>
              <a:rPr lang="en-US" sz="1000" kern="1200">
                <a:solidFill>
                  <a:schemeClr val="tx1"/>
                </a:solidFill>
                <a:latin typeface="Times New Roman" panose="02020603050405020304" pitchFamily="18" charset="0"/>
                <a:ea typeface="+mn-ea"/>
                <a:cs typeface="Times New Roman" panose="02020603050405020304" pitchFamily="18" charset="0"/>
              </a:rPr>
              <a:t>METRICS WITH TEST DATA</a:t>
            </a:r>
            <a:endParaRPr lang="en-US" sz="100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83E42A3C-4205-9CE6-585B-4F58740A16EA}"/>
              </a:ext>
            </a:extLst>
          </p:cNvPr>
          <p:cNvSpPr txBox="1">
            <a:spLocks/>
          </p:cNvSpPr>
          <p:nvPr/>
        </p:nvSpPr>
        <p:spPr>
          <a:xfrm>
            <a:off x="5008006" y="2615361"/>
            <a:ext cx="2868235" cy="238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67512">
              <a:spcBef>
                <a:spcPts val="730"/>
              </a:spcBef>
              <a:buNone/>
            </a:pPr>
            <a:r>
              <a:rPr lang="en-US" sz="1000" kern="1200">
                <a:solidFill>
                  <a:schemeClr val="tx1"/>
                </a:solidFill>
                <a:latin typeface="Times New Roman" panose="02020603050405020304" pitchFamily="18" charset="0"/>
                <a:ea typeface="+mn-ea"/>
                <a:cs typeface="Times New Roman" panose="02020603050405020304" pitchFamily="18" charset="0"/>
              </a:rPr>
              <a:t>MODEL</a:t>
            </a:r>
            <a:endParaRPr lang="en-US" sz="1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189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876693" y="741391"/>
            <a:ext cx="3814577" cy="4379249"/>
          </a:xfrm>
        </p:spPr>
        <p:txBody>
          <a:bodyPr anchor="b">
            <a:normAutofit/>
          </a:bodyPr>
          <a:lstStyle/>
          <a:p>
            <a:pPr algn="ctr"/>
            <a:r>
              <a:rPr lang="en-US" sz="2500" b="1">
                <a:latin typeface="Times New Roman" panose="02020603050405020304" pitchFamily="18" charset="0"/>
                <a:cs typeface="Times New Roman" panose="02020603050405020304" pitchFamily="18" charset="0"/>
              </a:rPr>
              <a:t>LINEAR REGRESSION WITH POLYNOMIAL DEGREE </a:t>
            </a:r>
            <a:br>
              <a:rPr lang="en-US" sz="2500" b="1">
                <a:latin typeface="Times New Roman" panose="02020603050405020304" pitchFamily="18" charset="0"/>
                <a:cs typeface="Times New Roman" panose="02020603050405020304" pitchFamily="18" charset="0"/>
              </a:rPr>
            </a:br>
            <a:br>
              <a:rPr lang="en-US" sz="2500" b="1">
                <a:latin typeface="Times New Roman" panose="02020603050405020304" pitchFamily="18" charset="0"/>
                <a:cs typeface="Times New Roman" panose="02020603050405020304" pitchFamily="18" charset="0"/>
              </a:rPr>
            </a:br>
            <a:br>
              <a:rPr lang="en-US" sz="2500" b="1">
                <a:latin typeface="Times New Roman" panose="02020603050405020304" pitchFamily="18" charset="0"/>
                <a:cs typeface="Times New Roman" panose="02020603050405020304" pitchFamily="18" charset="0"/>
              </a:rPr>
            </a:br>
            <a:br>
              <a:rPr lang="en-US" sz="2500" b="1">
                <a:latin typeface="Times New Roman" panose="02020603050405020304" pitchFamily="18" charset="0"/>
                <a:cs typeface="Times New Roman" panose="02020603050405020304" pitchFamily="18" charset="0"/>
              </a:rPr>
            </a:br>
            <a:br>
              <a:rPr lang="en-US" sz="2500" b="1">
                <a:latin typeface="Times New Roman" panose="02020603050405020304" pitchFamily="18" charset="0"/>
                <a:cs typeface="Times New Roman" panose="02020603050405020304" pitchFamily="18" charset="0"/>
              </a:rPr>
            </a:br>
            <a:endParaRPr lang="en-US" sz="2500" b="1">
              <a:latin typeface="Times New Roman" panose="02020603050405020304" pitchFamily="18" charset="0"/>
              <a:cs typeface="Times New Roman" panose="02020603050405020304" pitchFamily="18" charset="0"/>
            </a:endParaRPr>
          </a:p>
        </p:txBody>
      </p:sp>
      <p:pic>
        <p:nvPicPr>
          <p:cNvPr id="6" name="Picture 5" descr="Water droplet on a petal">
            <a:extLst>
              <a:ext uri="{FF2B5EF4-FFF2-40B4-BE49-F238E27FC236}">
                <a16:creationId xmlns:a16="http://schemas.microsoft.com/office/drawing/2014/main" id="{7D7B6C56-C812-A9AB-0C9B-BACE2BAE26D7}"/>
              </a:ext>
            </a:extLst>
          </p:cNvPr>
          <p:cNvPicPr>
            <a:picLocks noChangeAspect="1"/>
          </p:cNvPicPr>
          <p:nvPr/>
        </p:nvPicPr>
        <p:blipFill rotWithShape="1">
          <a:blip r:embed="rId2"/>
          <a:srcRect l="24038" r="17684"/>
          <a:stretch/>
        </p:blipFill>
        <p:spPr>
          <a:xfrm>
            <a:off x="5086726" y="10"/>
            <a:ext cx="7105273" cy="6857990"/>
          </a:xfrm>
          <a:prstGeom prst="rect">
            <a:avLst/>
          </a:prstGeom>
        </p:spPr>
      </p:pic>
      <p:grpSp>
        <p:nvGrpSpPr>
          <p:cNvPr id="9" name="Group 8">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6593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182217" y="64056"/>
            <a:ext cx="11827565" cy="847449"/>
          </a:xfrm>
        </p:spPr>
        <p:txBody>
          <a:bodyPr>
            <a:normAutofit/>
          </a:bodyPr>
          <a:lstStyle/>
          <a:p>
            <a:r>
              <a:rPr lang="en-US" sz="3600" b="1">
                <a:latin typeface="Times New Roman" panose="02020603050405020304" pitchFamily="18" charset="0"/>
                <a:cs typeface="Times New Roman" panose="02020603050405020304" pitchFamily="18" charset="0"/>
              </a:rPr>
              <a:t>LINEAR REGRESSION WITH POLYNOMIAL DEGREE </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838199" y="865822"/>
            <a:ext cx="3084443" cy="457300"/>
          </a:xfrm>
        </p:spPr>
        <p:txBody>
          <a:bodyPr>
            <a:normAutofit lnSpcReduction="10000"/>
          </a:bodyPr>
          <a:lstStyle/>
          <a:p>
            <a:pPr marL="0" indent="0">
              <a:buNone/>
            </a:pPr>
            <a:r>
              <a:rPr lang="en-US">
                <a:latin typeface="Times New Roman" panose="02020603050405020304" pitchFamily="18" charset="0"/>
                <a:cs typeface="Times New Roman" panose="02020603050405020304" pitchFamily="18" charset="0"/>
              </a:rPr>
              <a:t>Results for degree 2</a:t>
            </a:r>
          </a:p>
        </p:txBody>
      </p:sp>
      <p:sp>
        <p:nvSpPr>
          <p:cNvPr id="9" name="TextBox 8">
            <a:extLst>
              <a:ext uri="{FF2B5EF4-FFF2-40B4-BE49-F238E27FC236}">
                <a16:creationId xmlns:a16="http://schemas.microsoft.com/office/drawing/2014/main" id="{2046B78A-AB84-921B-0883-209AA731F82F}"/>
              </a:ext>
            </a:extLst>
          </p:cNvPr>
          <p:cNvSpPr txBox="1"/>
          <p:nvPr/>
        </p:nvSpPr>
        <p:spPr>
          <a:xfrm>
            <a:off x="4237381" y="3698759"/>
            <a:ext cx="3084443" cy="523220"/>
          </a:xfrm>
          <a:prstGeom prst="rect">
            <a:avLst/>
          </a:prstGeom>
          <a:noFill/>
        </p:spPr>
        <p:txBody>
          <a:bodyPr wrap="square">
            <a:spAutoFit/>
          </a:bodyPr>
          <a:lstStyle/>
          <a:p>
            <a:pPr marL="0" indent="0" algn="ctr">
              <a:buNone/>
            </a:pPr>
            <a:r>
              <a:rPr lang="en-US" sz="2800">
                <a:latin typeface="Times New Roman" panose="02020603050405020304" pitchFamily="18" charset="0"/>
                <a:cs typeface="Times New Roman" panose="02020603050405020304" pitchFamily="18" charset="0"/>
              </a:rPr>
              <a:t>Results for degree 3</a:t>
            </a:r>
          </a:p>
        </p:txBody>
      </p:sp>
      <p:sp>
        <p:nvSpPr>
          <p:cNvPr id="10" name="Content Placeholder 2">
            <a:extLst>
              <a:ext uri="{FF2B5EF4-FFF2-40B4-BE49-F238E27FC236}">
                <a16:creationId xmlns:a16="http://schemas.microsoft.com/office/drawing/2014/main" id="{2FA331AF-D0F3-17E5-0249-E3CC3B2FF4A8}"/>
              </a:ext>
            </a:extLst>
          </p:cNvPr>
          <p:cNvSpPr txBox="1">
            <a:spLocks/>
          </p:cNvSpPr>
          <p:nvPr/>
        </p:nvSpPr>
        <p:spPr>
          <a:xfrm>
            <a:off x="6590938" y="862926"/>
            <a:ext cx="3084443" cy="4573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Results for degree 4</a:t>
            </a:r>
          </a:p>
        </p:txBody>
      </p:sp>
      <p:pic>
        <p:nvPicPr>
          <p:cNvPr id="5" name="Picture 4">
            <a:extLst>
              <a:ext uri="{FF2B5EF4-FFF2-40B4-BE49-F238E27FC236}">
                <a16:creationId xmlns:a16="http://schemas.microsoft.com/office/drawing/2014/main" id="{A7CAB57D-11ED-1B15-FAF6-E344F27BBE9B}"/>
              </a:ext>
            </a:extLst>
          </p:cNvPr>
          <p:cNvPicPr>
            <a:picLocks noChangeAspect="1"/>
          </p:cNvPicPr>
          <p:nvPr/>
        </p:nvPicPr>
        <p:blipFill>
          <a:blip r:embed="rId2"/>
          <a:stretch>
            <a:fillRect/>
          </a:stretch>
        </p:blipFill>
        <p:spPr>
          <a:xfrm>
            <a:off x="915615" y="1379076"/>
            <a:ext cx="4557155" cy="2034716"/>
          </a:xfrm>
          <a:prstGeom prst="rect">
            <a:avLst/>
          </a:prstGeom>
        </p:spPr>
      </p:pic>
      <p:pic>
        <p:nvPicPr>
          <p:cNvPr id="8" name="Picture 7">
            <a:extLst>
              <a:ext uri="{FF2B5EF4-FFF2-40B4-BE49-F238E27FC236}">
                <a16:creationId xmlns:a16="http://schemas.microsoft.com/office/drawing/2014/main" id="{8B92460D-5FDC-3D9F-5D0D-5429484FC194}"/>
              </a:ext>
            </a:extLst>
          </p:cNvPr>
          <p:cNvPicPr>
            <a:picLocks noChangeAspect="1"/>
          </p:cNvPicPr>
          <p:nvPr/>
        </p:nvPicPr>
        <p:blipFill>
          <a:blip r:embed="rId3"/>
          <a:stretch>
            <a:fillRect/>
          </a:stretch>
        </p:blipFill>
        <p:spPr>
          <a:xfrm>
            <a:off x="3748262" y="4450135"/>
            <a:ext cx="4511431" cy="2057578"/>
          </a:xfrm>
          <a:prstGeom prst="rect">
            <a:avLst/>
          </a:prstGeom>
        </p:spPr>
      </p:pic>
      <p:pic>
        <p:nvPicPr>
          <p:cNvPr id="13" name="Picture 12">
            <a:extLst>
              <a:ext uri="{FF2B5EF4-FFF2-40B4-BE49-F238E27FC236}">
                <a16:creationId xmlns:a16="http://schemas.microsoft.com/office/drawing/2014/main" id="{DE3021FD-EA0B-0440-FF07-23C09BAE11A9}"/>
              </a:ext>
            </a:extLst>
          </p:cNvPr>
          <p:cNvPicPr>
            <a:picLocks noChangeAspect="1"/>
          </p:cNvPicPr>
          <p:nvPr/>
        </p:nvPicPr>
        <p:blipFill>
          <a:blip r:embed="rId4"/>
          <a:stretch>
            <a:fillRect/>
          </a:stretch>
        </p:blipFill>
        <p:spPr>
          <a:xfrm>
            <a:off x="6590938" y="1418579"/>
            <a:ext cx="4549534" cy="2034716"/>
          </a:xfrm>
          <a:prstGeom prst="rect">
            <a:avLst/>
          </a:prstGeom>
        </p:spPr>
      </p:pic>
    </p:spTree>
    <p:extLst>
      <p:ext uri="{BB962C8B-B14F-4D97-AF65-F5344CB8AC3E}">
        <p14:creationId xmlns:p14="http://schemas.microsoft.com/office/powerpoint/2010/main" val="2602520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182217" y="64056"/>
            <a:ext cx="11827565" cy="847449"/>
          </a:xfrm>
        </p:spPr>
        <p:txBody>
          <a:bodyPr>
            <a:normAutofit/>
          </a:bodyPr>
          <a:lstStyle/>
          <a:p>
            <a:r>
              <a:rPr lang="en-US" sz="3600" b="1">
                <a:latin typeface="Times New Roman" panose="02020603050405020304" pitchFamily="18" charset="0"/>
                <a:cs typeface="Times New Roman" panose="02020603050405020304" pitchFamily="18" charset="0"/>
              </a:rPr>
              <a:t>LINEAR REGRESSION WITH POLYNOMIAL DEGREE </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838199" y="865822"/>
            <a:ext cx="3084443" cy="457300"/>
          </a:xfrm>
        </p:spPr>
        <p:txBody>
          <a:bodyPr>
            <a:normAutofit lnSpcReduction="10000"/>
          </a:bodyPr>
          <a:lstStyle/>
          <a:p>
            <a:pPr marL="0" indent="0">
              <a:buNone/>
            </a:pPr>
            <a:r>
              <a:rPr lang="en-US">
                <a:latin typeface="Times New Roman" panose="02020603050405020304" pitchFamily="18" charset="0"/>
                <a:cs typeface="Times New Roman" panose="02020603050405020304" pitchFamily="18" charset="0"/>
              </a:rPr>
              <a:t>Results for degree 2</a:t>
            </a:r>
          </a:p>
        </p:txBody>
      </p:sp>
      <p:sp>
        <p:nvSpPr>
          <p:cNvPr id="9" name="TextBox 8">
            <a:extLst>
              <a:ext uri="{FF2B5EF4-FFF2-40B4-BE49-F238E27FC236}">
                <a16:creationId xmlns:a16="http://schemas.microsoft.com/office/drawing/2014/main" id="{2046B78A-AB84-921B-0883-209AA731F82F}"/>
              </a:ext>
            </a:extLst>
          </p:cNvPr>
          <p:cNvSpPr txBox="1"/>
          <p:nvPr/>
        </p:nvSpPr>
        <p:spPr>
          <a:xfrm>
            <a:off x="4883417" y="3753246"/>
            <a:ext cx="3084443" cy="523220"/>
          </a:xfrm>
          <a:prstGeom prst="rect">
            <a:avLst/>
          </a:prstGeom>
          <a:noFill/>
        </p:spPr>
        <p:txBody>
          <a:bodyPr wrap="square">
            <a:spAutoFit/>
          </a:bodyPr>
          <a:lstStyle/>
          <a:p>
            <a:pPr marL="0" indent="0">
              <a:buNone/>
            </a:pPr>
            <a:r>
              <a:rPr lang="en-US" sz="2800">
                <a:latin typeface="Times New Roman" panose="02020603050405020304" pitchFamily="18" charset="0"/>
                <a:cs typeface="Times New Roman" panose="02020603050405020304" pitchFamily="18" charset="0"/>
              </a:rPr>
              <a:t>Results for degree 3</a:t>
            </a:r>
          </a:p>
        </p:txBody>
      </p:sp>
      <p:sp>
        <p:nvSpPr>
          <p:cNvPr id="10" name="Content Placeholder 2">
            <a:extLst>
              <a:ext uri="{FF2B5EF4-FFF2-40B4-BE49-F238E27FC236}">
                <a16:creationId xmlns:a16="http://schemas.microsoft.com/office/drawing/2014/main" id="{2FA331AF-D0F3-17E5-0249-E3CC3B2FF4A8}"/>
              </a:ext>
            </a:extLst>
          </p:cNvPr>
          <p:cNvSpPr txBox="1">
            <a:spLocks/>
          </p:cNvSpPr>
          <p:nvPr/>
        </p:nvSpPr>
        <p:spPr>
          <a:xfrm>
            <a:off x="6727138" y="911505"/>
            <a:ext cx="3084443" cy="4573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Results for degree 4</a:t>
            </a:r>
          </a:p>
        </p:txBody>
      </p:sp>
      <p:pic>
        <p:nvPicPr>
          <p:cNvPr id="4" name="Picture 3">
            <a:extLst>
              <a:ext uri="{FF2B5EF4-FFF2-40B4-BE49-F238E27FC236}">
                <a16:creationId xmlns:a16="http://schemas.microsoft.com/office/drawing/2014/main" id="{8679A102-7A55-4A51-06EE-8883F392F7D6}"/>
              </a:ext>
            </a:extLst>
          </p:cNvPr>
          <p:cNvPicPr>
            <a:picLocks noChangeAspect="1"/>
          </p:cNvPicPr>
          <p:nvPr/>
        </p:nvPicPr>
        <p:blipFill>
          <a:blip r:embed="rId2"/>
          <a:stretch>
            <a:fillRect/>
          </a:stretch>
        </p:blipFill>
        <p:spPr>
          <a:xfrm>
            <a:off x="838199" y="1318286"/>
            <a:ext cx="5257800" cy="2414050"/>
          </a:xfrm>
          <a:prstGeom prst="rect">
            <a:avLst/>
          </a:prstGeom>
        </p:spPr>
      </p:pic>
      <p:pic>
        <p:nvPicPr>
          <p:cNvPr id="6" name="Content Placeholder 6">
            <a:extLst>
              <a:ext uri="{FF2B5EF4-FFF2-40B4-BE49-F238E27FC236}">
                <a16:creationId xmlns:a16="http://schemas.microsoft.com/office/drawing/2014/main" id="{2B1C54D8-FBAB-B2A8-3EA0-21E1E9E8ED47}"/>
              </a:ext>
            </a:extLst>
          </p:cNvPr>
          <p:cNvPicPr>
            <a:picLocks noChangeAspect="1"/>
          </p:cNvPicPr>
          <p:nvPr/>
        </p:nvPicPr>
        <p:blipFill>
          <a:blip r:embed="rId3"/>
          <a:stretch>
            <a:fillRect/>
          </a:stretch>
        </p:blipFill>
        <p:spPr>
          <a:xfrm>
            <a:off x="4255157" y="4276466"/>
            <a:ext cx="5180384" cy="2517478"/>
          </a:xfrm>
          <a:prstGeom prst="rect">
            <a:avLst/>
          </a:prstGeom>
        </p:spPr>
      </p:pic>
      <p:pic>
        <p:nvPicPr>
          <p:cNvPr id="12" name="Picture 11">
            <a:extLst>
              <a:ext uri="{FF2B5EF4-FFF2-40B4-BE49-F238E27FC236}">
                <a16:creationId xmlns:a16="http://schemas.microsoft.com/office/drawing/2014/main" id="{A9CE53D9-56C1-4C55-DC71-9DD8E6649701}"/>
              </a:ext>
            </a:extLst>
          </p:cNvPr>
          <p:cNvPicPr>
            <a:picLocks noChangeAspect="1"/>
          </p:cNvPicPr>
          <p:nvPr/>
        </p:nvPicPr>
        <p:blipFill>
          <a:blip r:embed="rId4"/>
          <a:stretch>
            <a:fillRect/>
          </a:stretch>
        </p:blipFill>
        <p:spPr>
          <a:xfrm>
            <a:off x="6586498" y="1318287"/>
            <a:ext cx="5257799" cy="2434960"/>
          </a:xfrm>
          <a:prstGeom prst="rect">
            <a:avLst/>
          </a:prstGeom>
        </p:spPr>
      </p:pic>
    </p:spTree>
    <p:extLst>
      <p:ext uri="{BB962C8B-B14F-4D97-AF65-F5344CB8AC3E}">
        <p14:creationId xmlns:p14="http://schemas.microsoft.com/office/powerpoint/2010/main" val="525658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182217" y="585597"/>
            <a:ext cx="11827565" cy="847449"/>
          </a:xfrm>
        </p:spPr>
        <p:txBody>
          <a:bodyPr>
            <a:normAutofit/>
          </a:bodyPr>
          <a:lstStyle/>
          <a:p>
            <a:r>
              <a:rPr lang="en-US" sz="3600" b="1">
                <a:latin typeface="Times New Roman" panose="02020603050405020304" pitchFamily="18" charset="0"/>
                <a:cs typeface="Times New Roman" panose="02020603050405020304" pitchFamily="18" charset="0"/>
              </a:rPr>
              <a:t>LINEAR REGRESSION WITH POLYNOMIAL DEGREE </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838200" y="1825625"/>
            <a:ext cx="3084443" cy="457300"/>
          </a:xfrm>
        </p:spPr>
        <p:txBody>
          <a:bodyPr>
            <a:normAutofit lnSpcReduction="10000"/>
          </a:bodyPr>
          <a:lstStyle/>
          <a:p>
            <a:pPr marL="0" indent="0">
              <a:buNone/>
            </a:pPr>
            <a:r>
              <a:rPr lang="en-US">
                <a:latin typeface="Times New Roman" panose="02020603050405020304" pitchFamily="18" charset="0"/>
                <a:cs typeface="Times New Roman" panose="02020603050405020304" pitchFamily="18" charset="0"/>
              </a:rPr>
              <a:t>Results for degree 2</a:t>
            </a:r>
          </a:p>
        </p:txBody>
      </p:sp>
      <p:pic>
        <p:nvPicPr>
          <p:cNvPr id="5" name="Picture 4">
            <a:extLst>
              <a:ext uri="{FF2B5EF4-FFF2-40B4-BE49-F238E27FC236}">
                <a16:creationId xmlns:a16="http://schemas.microsoft.com/office/drawing/2014/main" id="{FC2BB6C3-786C-CE63-C3AD-D2F941D64CE0}"/>
              </a:ext>
            </a:extLst>
          </p:cNvPr>
          <p:cNvPicPr>
            <a:picLocks noChangeAspect="1"/>
          </p:cNvPicPr>
          <p:nvPr/>
        </p:nvPicPr>
        <p:blipFill>
          <a:blip r:embed="rId2"/>
          <a:stretch>
            <a:fillRect/>
          </a:stretch>
        </p:blipFill>
        <p:spPr>
          <a:xfrm>
            <a:off x="838200" y="2431115"/>
            <a:ext cx="4404742" cy="929721"/>
          </a:xfrm>
          <a:prstGeom prst="rect">
            <a:avLst/>
          </a:prstGeom>
        </p:spPr>
      </p:pic>
      <p:pic>
        <p:nvPicPr>
          <p:cNvPr id="7" name="Picture 6">
            <a:extLst>
              <a:ext uri="{FF2B5EF4-FFF2-40B4-BE49-F238E27FC236}">
                <a16:creationId xmlns:a16="http://schemas.microsoft.com/office/drawing/2014/main" id="{A0294227-4DCC-6B66-D2B5-B2929681CAF1}"/>
              </a:ext>
            </a:extLst>
          </p:cNvPr>
          <p:cNvPicPr>
            <a:picLocks noChangeAspect="1"/>
          </p:cNvPicPr>
          <p:nvPr/>
        </p:nvPicPr>
        <p:blipFill>
          <a:blip r:embed="rId3"/>
          <a:stretch>
            <a:fillRect/>
          </a:stretch>
        </p:blipFill>
        <p:spPr>
          <a:xfrm>
            <a:off x="3660913" y="4612748"/>
            <a:ext cx="4381880" cy="914479"/>
          </a:xfrm>
          <a:prstGeom prst="rect">
            <a:avLst/>
          </a:prstGeom>
        </p:spPr>
      </p:pic>
      <p:sp>
        <p:nvSpPr>
          <p:cNvPr id="9" name="TextBox 8">
            <a:extLst>
              <a:ext uri="{FF2B5EF4-FFF2-40B4-BE49-F238E27FC236}">
                <a16:creationId xmlns:a16="http://schemas.microsoft.com/office/drawing/2014/main" id="{2046B78A-AB84-921B-0883-209AA731F82F}"/>
              </a:ext>
            </a:extLst>
          </p:cNvPr>
          <p:cNvSpPr txBox="1"/>
          <p:nvPr/>
        </p:nvSpPr>
        <p:spPr>
          <a:xfrm>
            <a:off x="3501886" y="3979942"/>
            <a:ext cx="3084443" cy="523220"/>
          </a:xfrm>
          <a:prstGeom prst="rect">
            <a:avLst/>
          </a:prstGeom>
          <a:noFill/>
        </p:spPr>
        <p:txBody>
          <a:bodyPr wrap="square">
            <a:spAutoFit/>
          </a:bodyPr>
          <a:lstStyle/>
          <a:p>
            <a:pPr marL="0" indent="0">
              <a:buNone/>
            </a:pPr>
            <a:r>
              <a:rPr lang="en-US" sz="2800">
                <a:latin typeface="Times New Roman" panose="02020603050405020304" pitchFamily="18" charset="0"/>
                <a:cs typeface="Times New Roman" panose="02020603050405020304" pitchFamily="18" charset="0"/>
              </a:rPr>
              <a:t>Results for degree 3</a:t>
            </a:r>
          </a:p>
        </p:txBody>
      </p:sp>
      <p:sp>
        <p:nvSpPr>
          <p:cNvPr id="10" name="Content Placeholder 2">
            <a:extLst>
              <a:ext uri="{FF2B5EF4-FFF2-40B4-BE49-F238E27FC236}">
                <a16:creationId xmlns:a16="http://schemas.microsoft.com/office/drawing/2014/main" id="{2FA331AF-D0F3-17E5-0249-E3CC3B2FF4A8}"/>
              </a:ext>
            </a:extLst>
          </p:cNvPr>
          <p:cNvSpPr txBox="1">
            <a:spLocks/>
          </p:cNvSpPr>
          <p:nvPr/>
        </p:nvSpPr>
        <p:spPr>
          <a:xfrm>
            <a:off x="6663501" y="1856462"/>
            <a:ext cx="3084443" cy="4573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Results for degree 4</a:t>
            </a:r>
          </a:p>
        </p:txBody>
      </p:sp>
      <p:pic>
        <p:nvPicPr>
          <p:cNvPr id="13" name="Picture 12">
            <a:extLst>
              <a:ext uri="{FF2B5EF4-FFF2-40B4-BE49-F238E27FC236}">
                <a16:creationId xmlns:a16="http://schemas.microsoft.com/office/drawing/2014/main" id="{7BD088CB-350E-2D12-753F-6B46EA730CB1}"/>
              </a:ext>
            </a:extLst>
          </p:cNvPr>
          <p:cNvPicPr>
            <a:picLocks noChangeAspect="1"/>
          </p:cNvPicPr>
          <p:nvPr/>
        </p:nvPicPr>
        <p:blipFill>
          <a:blip r:embed="rId4"/>
          <a:stretch>
            <a:fillRect/>
          </a:stretch>
        </p:blipFill>
        <p:spPr>
          <a:xfrm>
            <a:off x="6663501" y="2313762"/>
            <a:ext cx="4351397" cy="1047074"/>
          </a:xfrm>
          <a:prstGeom prst="rect">
            <a:avLst/>
          </a:prstGeom>
        </p:spPr>
      </p:pic>
    </p:spTree>
    <p:extLst>
      <p:ext uri="{BB962C8B-B14F-4D97-AF65-F5344CB8AC3E}">
        <p14:creationId xmlns:p14="http://schemas.microsoft.com/office/powerpoint/2010/main" val="2401130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ree arrows on bullseye">
            <a:extLst>
              <a:ext uri="{FF2B5EF4-FFF2-40B4-BE49-F238E27FC236}">
                <a16:creationId xmlns:a16="http://schemas.microsoft.com/office/drawing/2014/main" id="{9A631991-D4A1-7E7B-5580-C33EF2434280}"/>
              </a:ext>
            </a:extLst>
          </p:cNvPr>
          <p:cNvPicPr>
            <a:picLocks noChangeAspect="1"/>
          </p:cNvPicPr>
          <p:nvPr/>
        </p:nvPicPr>
        <p:blipFill rotWithShape="1">
          <a:blip r:embed="rId2"/>
          <a:srcRect r="7648" b="2"/>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4" y="2291961"/>
            <a:ext cx="4865489" cy="1899912"/>
          </a:xfrm>
        </p:spPr>
        <p:txBody>
          <a:bodyPr>
            <a:normAutofit/>
          </a:bodyPr>
          <a:lstStyle/>
          <a:p>
            <a:pPr marL="396875" algn="ctr"/>
            <a:r>
              <a:rPr lang="en-US" sz="3200">
                <a:latin typeface="Times New Roman" panose="02020603050405020304" pitchFamily="18" charset="0"/>
                <a:cs typeface="Times New Roman" panose="02020603050405020304" pitchFamily="18" charset="0"/>
              </a:rPr>
              <a:t>SUBSET SELECTION</a:t>
            </a:r>
            <a:br>
              <a:rPr lang="en-US" sz="3200">
                <a:latin typeface="Times New Roman" panose="02020603050405020304" pitchFamily="18" charset="0"/>
                <a:cs typeface="Times New Roman" panose="02020603050405020304" pitchFamily="18" charset="0"/>
              </a:rPr>
            </a:br>
            <a:r>
              <a:rPr lang="en-US" sz="2500">
                <a:solidFill>
                  <a:srgbClr val="FF0000"/>
                </a:solidFill>
                <a:latin typeface="Times New Roman" panose="02020603050405020304" pitchFamily="18" charset="0"/>
                <a:cs typeface="Times New Roman" panose="02020603050405020304" pitchFamily="18" charset="0"/>
              </a:rPr>
              <a:t>FORWARD AND BACKWARD SELECTION</a:t>
            </a:r>
          </a:p>
        </p:txBody>
      </p:sp>
    </p:spTree>
    <p:extLst>
      <p:ext uri="{BB962C8B-B14F-4D97-AF65-F5344CB8AC3E}">
        <p14:creationId xmlns:p14="http://schemas.microsoft.com/office/powerpoint/2010/main" val="34468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838199" y="1825625"/>
            <a:ext cx="9941169" cy="4540006"/>
          </a:xfrm>
        </p:spPr>
        <p:txBody>
          <a:bodyPr>
            <a:normAutofit/>
          </a:bodyPr>
          <a:lstStyle/>
          <a:p>
            <a:pPr algn="just"/>
            <a:r>
              <a:rPr lang="en-US" sz="2400">
                <a:latin typeface="Times New Roman" panose="02020603050405020304" pitchFamily="18" charset="0"/>
                <a:cs typeface="Times New Roman" panose="02020603050405020304" pitchFamily="18" charset="0"/>
              </a:rPr>
              <a:t>At the heart of our project lies a singular goal: to craft a predictive model that not only reads the patterns of bike usage but also predicts them with precision. To this end, we are rigorously testing a spectrum of machine learning models, engaging in a comparative analysis to determine which algorithm reigns supreme in forecasting bike count based on variables like working days, seasons, and other vital parameters </a:t>
            </a:r>
          </a:p>
          <a:p>
            <a:pPr algn="just"/>
            <a:r>
              <a:rPr lang="en-US" sz="2400">
                <a:latin typeface="Times New Roman" panose="02020603050405020304" pitchFamily="18" charset="0"/>
                <a:cs typeface="Times New Roman" panose="02020603050405020304" pitchFamily="18" charset="0"/>
              </a:rPr>
              <a:t>Beyond the aim of prediction accuracy, our mission is to meticulously evaluate and identify the most effective model from a cadre of contenders. </a:t>
            </a:r>
          </a:p>
          <a:p>
            <a:r>
              <a:rPr lang="en-US" sz="2400">
                <a:latin typeface="Times New Roman" panose="02020603050405020304" pitchFamily="18" charset="0"/>
                <a:cs typeface="Times New Roman" panose="02020603050405020304" pitchFamily="18" charset="0"/>
              </a:rPr>
              <a:t>Through this exploration, we aim to distill the essence of what makes a model not just functional, but exceptional, in predicting bike-sharing demand. </a:t>
            </a:r>
            <a:br>
              <a:rPr lang="en-US" sz="2400">
                <a:latin typeface="Times New Roman" panose="02020603050405020304" pitchFamily="18" charset="0"/>
                <a:cs typeface="Times New Roman" panose="02020603050405020304" pitchFamily="18" charset="0"/>
              </a:rPr>
            </a:b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5692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679174" y="1682928"/>
            <a:ext cx="10515600" cy="4351338"/>
          </a:xfrm>
        </p:spPr>
        <p:txBody>
          <a:bodyPr/>
          <a:lstStyle/>
          <a:p>
            <a:r>
              <a:rPr lang="en-US">
                <a:latin typeface="Times New Roman" panose="02020603050405020304" pitchFamily="18" charset="0"/>
                <a:cs typeface="Times New Roman" panose="02020603050405020304" pitchFamily="18" charset="0"/>
              </a:rPr>
              <a:t>I</a:t>
            </a:r>
          </a:p>
        </p:txBody>
      </p:sp>
      <p:pic>
        <p:nvPicPr>
          <p:cNvPr id="8" name="Picture 7">
            <a:extLst>
              <a:ext uri="{FF2B5EF4-FFF2-40B4-BE49-F238E27FC236}">
                <a16:creationId xmlns:a16="http://schemas.microsoft.com/office/drawing/2014/main" id="{EAC877F2-C246-AFBB-8B30-CF57C5254F75}"/>
              </a:ext>
            </a:extLst>
          </p:cNvPr>
          <p:cNvPicPr>
            <a:picLocks noChangeAspect="1"/>
          </p:cNvPicPr>
          <p:nvPr/>
        </p:nvPicPr>
        <p:blipFill>
          <a:blip r:embed="rId2"/>
          <a:stretch>
            <a:fillRect/>
          </a:stretch>
        </p:blipFill>
        <p:spPr>
          <a:xfrm>
            <a:off x="308113" y="1334333"/>
            <a:ext cx="6463748" cy="3199106"/>
          </a:xfrm>
          <a:prstGeom prst="rect">
            <a:avLst/>
          </a:prstGeom>
        </p:spPr>
      </p:pic>
      <p:pic>
        <p:nvPicPr>
          <p:cNvPr id="10" name="Picture 9">
            <a:extLst>
              <a:ext uri="{FF2B5EF4-FFF2-40B4-BE49-F238E27FC236}">
                <a16:creationId xmlns:a16="http://schemas.microsoft.com/office/drawing/2014/main" id="{0CAB4BF2-77C5-22C4-FB0B-489B456400E2}"/>
              </a:ext>
            </a:extLst>
          </p:cNvPr>
          <p:cNvPicPr>
            <a:picLocks noChangeAspect="1"/>
          </p:cNvPicPr>
          <p:nvPr/>
        </p:nvPicPr>
        <p:blipFill>
          <a:blip r:embed="rId3"/>
          <a:stretch>
            <a:fillRect/>
          </a:stretch>
        </p:blipFill>
        <p:spPr>
          <a:xfrm>
            <a:off x="7156174" y="1508630"/>
            <a:ext cx="4939748" cy="3024809"/>
          </a:xfrm>
          <a:prstGeom prst="rect">
            <a:avLst/>
          </a:prstGeom>
        </p:spPr>
      </p:pic>
      <p:pic>
        <p:nvPicPr>
          <p:cNvPr id="11" name="Picture 10">
            <a:extLst>
              <a:ext uri="{FF2B5EF4-FFF2-40B4-BE49-F238E27FC236}">
                <a16:creationId xmlns:a16="http://schemas.microsoft.com/office/drawing/2014/main" id="{575FA711-4DE4-46E3-E7AC-49BB02EA6CC8}"/>
              </a:ext>
            </a:extLst>
          </p:cNvPr>
          <p:cNvPicPr>
            <a:picLocks noChangeAspect="1"/>
          </p:cNvPicPr>
          <p:nvPr/>
        </p:nvPicPr>
        <p:blipFill>
          <a:blip r:embed="rId4"/>
          <a:stretch>
            <a:fillRect/>
          </a:stretch>
        </p:blipFill>
        <p:spPr>
          <a:xfrm>
            <a:off x="308113" y="4882034"/>
            <a:ext cx="8550381" cy="1691787"/>
          </a:xfrm>
          <a:prstGeom prst="rect">
            <a:avLst/>
          </a:prstGeom>
        </p:spPr>
      </p:pic>
      <p:sp>
        <p:nvSpPr>
          <p:cNvPr id="14" name="Title 1">
            <a:extLst>
              <a:ext uri="{FF2B5EF4-FFF2-40B4-BE49-F238E27FC236}">
                <a16:creationId xmlns:a16="http://schemas.microsoft.com/office/drawing/2014/main" id="{B9F9CCAB-AC3D-96AB-41A9-9D4C4F3256B9}"/>
              </a:ext>
            </a:extLst>
          </p:cNvPr>
          <p:cNvSpPr txBox="1">
            <a:spLocks/>
          </p:cNvSpPr>
          <p:nvPr/>
        </p:nvSpPr>
        <p:spPr>
          <a:xfrm>
            <a:off x="308113" y="365125"/>
            <a:ext cx="117878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6125" algn="ctr"/>
            <a:r>
              <a:rPr lang="en-US" sz="3600">
                <a:latin typeface="Times New Roman" panose="02020603050405020304" pitchFamily="18" charset="0"/>
                <a:cs typeface="Times New Roman" panose="02020603050405020304" pitchFamily="18" charset="0"/>
              </a:rPr>
              <a:t>SUBSET SELECTION</a:t>
            </a:r>
            <a:br>
              <a:rPr lang="en-US" sz="3200">
                <a:latin typeface="Times New Roman" panose="02020603050405020304" pitchFamily="18" charset="0"/>
                <a:cs typeface="Times New Roman" panose="02020603050405020304" pitchFamily="18" charset="0"/>
              </a:rPr>
            </a:br>
            <a:r>
              <a:rPr lang="en-US" sz="3200">
                <a:solidFill>
                  <a:srgbClr val="FF0000"/>
                </a:solidFill>
                <a:latin typeface="Times New Roman" panose="02020603050405020304" pitchFamily="18" charset="0"/>
                <a:cs typeface="Times New Roman" panose="02020603050405020304" pitchFamily="18" charset="0"/>
              </a:rPr>
              <a:t>FORWARD SELECTION</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768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202095" y="209629"/>
            <a:ext cx="11787809" cy="883997"/>
          </a:xfrm>
        </p:spPr>
        <p:txBody>
          <a:bodyPr>
            <a:normAutofit/>
          </a:bodyPr>
          <a:lstStyle/>
          <a:p>
            <a:pPr marL="746125" algn="ctr"/>
            <a:r>
              <a:rPr lang="en-US" sz="3200">
                <a:solidFill>
                  <a:srgbClr val="FF0000"/>
                </a:solidFill>
                <a:latin typeface="Times New Roman" panose="02020603050405020304" pitchFamily="18" charset="0"/>
                <a:cs typeface="Times New Roman" panose="02020603050405020304" pitchFamily="18" charset="0"/>
              </a:rPr>
              <a:t>FORWARD SELECTION</a:t>
            </a:r>
            <a:endParaRPr lang="en-US" sz="32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9" name="Picture 8">
            <a:extLst>
              <a:ext uri="{FF2B5EF4-FFF2-40B4-BE49-F238E27FC236}">
                <a16:creationId xmlns:a16="http://schemas.microsoft.com/office/drawing/2014/main" id="{43140366-FEB3-180B-A9E0-73C7C022BC00}"/>
              </a:ext>
            </a:extLst>
          </p:cNvPr>
          <p:cNvPicPr>
            <a:picLocks noChangeAspect="1"/>
          </p:cNvPicPr>
          <p:nvPr/>
        </p:nvPicPr>
        <p:blipFill>
          <a:blip r:embed="rId2"/>
          <a:stretch>
            <a:fillRect/>
          </a:stretch>
        </p:blipFill>
        <p:spPr>
          <a:xfrm>
            <a:off x="455021" y="801658"/>
            <a:ext cx="7206036" cy="4173496"/>
          </a:xfrm>
          <a:prstGeom prst="rect">
            <a:avLst/>
          </a:prstGeom>
        </p:spPr>
      </p:pic>
      <p:pic>
        <p:nvPicPr>
          <p:cNvPr id="11" name="Picture 10">
            <a:extLst>
              <a:ext uri="{FF2B5EF4-FFF2-40B4-BE49-F238E27FC236}">
                <a16:creationId xmlns:a16="http://schemas.microsoft.com/office/drawing/2014/main" id="{E4D084B5-AC65-965F-3378-7E29807E0181}"/>
              </a:ext>
            </a:extLst>
          </p:cNvPr>
          <p:cNvPicPr>
            <a:picLocks noChangeAspect="1"/>
          </p:cNvPicPr>
          <p:nvPr/>
        </p:nvPicPr>
        <p:blipFill>
          <a:blip r:embed="rId3"/>
          <a:stretch>
            <a:fillRect/>
          </a:stretch>
        </p:blipFill>
        <p:spPr>
          <a:xfrm>
            <a:off x="7794879" y="2225408"/>
            <a:ext cx="4397121" cy="883997"/>
          </a:xfrm>
          <a:prstGeom prst="rect">
            <a:avLst/>
          </a:prstGeom>
        </p:spPr>
      </p:pic>
      <p:pic>
        <p:nvPicPr>
          <p:cNvPr id="14" name="Picture 13">
            <a:extLst>
              <a:ext uri="{FF2B5EF4-FFF2-40B4-BE49-F238E27FC236}">
                <a16:creationId xmlns:a16="http://schemas.microsoft.com/office/drawing/2014/main" id="{F796718D-056D-F141-EBD9-7DF8F86F0A99}"/>
              </a:ext>
            </a:extLst>
          </p:cNvPr>
          <p:cNvPicPr>
            <a:picLocks noChangeAspect="1"/>
          </p:cNvPicPr>
          <p:nvPr/>
        </p:nvPicPr>
        <p:blipFill>
          <a:blip r:embed="rId4"/>
          <a:stretch>
            <a:fillRect/>
          </a:stretch>
        </p:blipFill>
        <p:spPr>
          <a:xfrm>
            <a:off x="308113" y="4605121"/>
            <a:ext cx="11179509" cy="2174816"/>
          </a:xfrm>
          <a:prstGeom prst="rect">
            <a:avLst/>
          </a:prstGeom>
        </p:spPr>
      </p:pic>
    </p:spTree>
    <p:extLst>
      <p:ext uri="{BB962C8B-B14F-4D97-AF65-F5344CB8AC3E}">
        <p14:creationId xmlns:p14="http://schemas.microsoft.com/office/powerpoint/2010/main" val="4133256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679174" y="1682928"/>
            <a:ext cx="10515600" cy="4351338"/>
          </a:xfrm>
        </p:spPr>
        <p:txBody>
          <a:bodyPr/>
          <a:lstStyle/>
          <a:p>
            <a:r>
              <a:rPr lang="en-US">
                <a:latin typeface="Times New Roman" panose="02020603050405020304" pitchFamily="18" charset="0"/>
                <a:cs typeface="Times New Roman" panose="02020603050405020304" pitchFamily="18" charset="0"/>
              </a:rPr>
              <a:t>I</a:t>
            </a:r>
          </a:p>
        </p:txBody>
      </p:sp>
      <p:pic>
        <p:nvPicPr>
          <p:cNvPr id="11" name="Picture 10">
            <a:extLst>
              <a:ext uri="{FF2B5EF4-FFF2-40B4-BE49-F238E27FC236}">
                <a16:creationId xmlns:a16="http://schemas.microsoft.com/office/drawing/2014/main" id="{575FA711-4DE4-46E3-E7AC-49BB02EA6CC8}"/>
              </a:ext>
            </a:extLst>
          </p:cNvPr>
          <p:cNvPicPr>
            <a:picLocks noChangeAspect="1"/>
          </p:cNvPicPr>
          <p:nvPr/>
        </p:nvPicPr>
        <p:blipFill>
          <a:blip r:embed="rId2"/>
          <a:stretch>
            <a:fillRect/>
          </a:stretch>
        </p:blipFill>
        <p:spPr>
          <a:xfrm>
            <a:off x="248199" y="4935791"/>
            <a:ext cx="8550381" cy="1691787"/>
          </a:xfrm>
          <a:prstGeom prst="rect">
            <a:avLst/>
          </a:prstGeom>
        </p:spPr>
      </p:pic>
      <p:sp>
        <p:nvSpPr>
          <p:cNvPr id="14" name="Title 1">
            <a:extLst>
              <a:ext uri="{FF2B5EF4-FFF2-40B4-BE49-F238E27FC236}">
                <a16:creationId xmlns:a16="http://schemas.microsoft.com/office/drawing/2014/main" id="{B9F9CCAB-AC3D-96AB-41A9-9D4C4F3256B9}"/>
              </a:ext>
            </a:extLst>
          </p:cNvPr>
          <p:cNvSpPr txBox="1">
            <a:spLocks/>
          </p:cNvSpPr>
          <p:nvPr/>
        </p:nvSpPr>
        <p:spPr>
          <a:xfrm>
            <a:off x="308113" y="365125"/>
            <a:ext cx="117878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6125" algn="ctr"/>
            <a:r>
              <a:rPr lang="en-US" sz="3600">
                <a:latin typeface="Times New Roman" panose="02020603050405020304" pitchFamily="18" charset="0"/>
                <a:cs typeface="Times New Roman" panose="02020603050405020304" pitchFamily="18" charset="0"/>
              </a:rPr>
              <a:t>SUBSET SELECTION</a:t>
            </a:r>
            <a:br>
              <a:rPr lang="en-US" sz="3200">
                <a:latin typeface="Times New Roman" panose="02020603050405020304" pitchFamily="18" charset="0"/>
                <a:cs typeface="Times New Roman" panose="02020603050405020304" pitchFamily="18" charset="0"/>
              </a:rPr>
            </a:br>
            <a:r>
              <a:rPr lang="en-US" sz="3200">
                <a:solidFill>
                  <a:srgbClr val="FF0000"/>
                </a:solidFill>
                <a:latin typeface="Times New Roman" panose="02020603050405020304" pitchFamily="18" charset="0"/>
                <a:cs typeface="Times New Roman" panose="02020603050405020304" pitchFamily="18" charset="0"/>
              </a:rPr>
              <a:t>BACKWARD SELECTION</a:t>
            </a:r>
            <a:endParaRPr lang="en-US" sz="32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29F9FFF-2B32-7E04-92EC-EF18F350146E}"/>
              </a:ext>
            </a:extLst>
          </p:cNvPr>
          <p:cNvPicPr>
            <a:picLocks noChangeAspect="1"/>
          </p:cNvPicPr>
          <p:nvPr/>
        </p:nvPicPr>
        <p:blipFill>
          <a:blip r:embed="rId3"/>
          <a:stretch>
            <a:fillRect/>
          </a:stretch>
        </p:blipFill>
        <p:spPr>
          <a:xfrm>
            <a:off x="7250525" y="1549357"/>
            <a:ext cx="4633362" cy="3158379"/>
          </a:xfrm>
          <a:prstGeom prst="rect">
            <a:avLst/>
          </a:prstGeom>
        </p:spPr>
      </p:pic>
      <p:pic>
        <p:nvPicPr>
          <p:cNvPr id="6" name="Picture 5">
            <a:extLst>
              <a:ext uri="{FF2B5EF4-FFF2-40B4-BE49-F238E27FC236}">
                <a16:creationId xmlns:a16="http://schemas.microsoft.com/office/drawing/2014/main" id="{45A327D7-26E2-5325-DB1F-2AEA3B7501AE}"/>
              </a:ext>
            </a:extLst>
          </p:cNvPr>
          <p:cNvPicPr>
            <a:picLocks noChangeAspect="1"/>
          </p:cNvPicPr>
          <p:nvPr/>
        </p:nvPicPr>
        <p:blipFill>
          <a:blip r:embed="rId4"/>
          <a:stretch>
            <a:fillRect/>
          </a:stretch>
        </p:blipFill>
        <p:spPr>
          <a:xfrm>
            <a:off x="96078" y="1549357"/>
            <a:ext cx="6942412" cy="3062399"/>
          </a:xfrm>
          <a:prstGeom prst="rect">
            <a:avLst/>
          </a:prstGeom>
        </p:spPr>
      </p:pic>
    </p:spTree>
    <p:extLst>
      <p:ext uri="{BB962C8B-B14F-4D97-AF65-F5344CB8AC3E}">
        <p14:creationId xmlns:p14="http://schemas.microsoft.com/office/powerpoint/2010/main" val="3379054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202095" y="209629"/>
            <a:ext cx="11787809" cy="883997"/>
          </a:xfrm>
        </p:spPr>
        <p:txBody>
          <a:bodyPr>
            <a:normAutofit/>
          </a:bodyPr>
          <a:lstStyle/>
          <a:p>
            <a:pPr marL="746125" algn="ctr"/>
            <a:r>
              <a:rPr lang="en-US" sz="3200">
                <a:solidFill>
                  <a:srgbClr val="FF0000"/>
                </a:solidFill>
                <a:latin typeface="Times New Roman" panose="02020603050405020304" pitchFamily="18" charset="0"/>
                <a:cs typeface="Times New Roman" panose="02020603050405020304" pitchFamily="18" charset="0"/>
              </a:rPr>
              <a:t>BACKWARD SELECTION</a:t>
            </a:r>
            <a:endParaRPr lang="en-US" sz="32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5" name="Picture 4">
            <a:extLst>
              <a:ext uri="{FF2B5EF4-FFF2-40B4-BE49-F238E27FC236}">
                <a16:creationId xmlns:a16="http://schemas.microsoft.com/office/drawing/2014/main" id="{9517E150-AE13-AB10-83C9-0CC46A15A8CA}"/>
              </a:ext>
            </a:extLst>
          </p:cNvPr>
          <p:cNvPicPr>
            <a:picLocks noChangeAspect="1"/>
          </p:cNvPicPr>
          <p:nvPr/>
        </p:nvPicPr>
        <p:blipFill>
          <a:blip r:embed="rId2"/>
          <a:stretch>
            <a:fillRect/>
          </a:stretch>
        </p:blipFill>
        <p:spPr>
          <a:xfrm>
            <a:off x="455021" y="4410098"/>
            <a:ext cx="11103302" cy="2331922"/>
          </a:xfrm>
          <a:prstGeom prst="rect">
            <a:avLst/>
          </a:prstGeom>
        </p:spPr>
      </p:pic>
      <p:pic>
        <p:nvPicPr>
          <p:cNvPr id="7" name="Picture 6">
            <a:extLst>
              <a:ext uri="{FF2B5EF4-FFF2-40B4-BE49-F238E27FC236}">
                <a16:creationId xmlns:a16="http://schemas.microsoft.com/office/drawing/2014/main" id="{592B1D51-B63D-5FE0-C41E-BBA31AE21268}"/>
              </a:ext>
            </a:extLst>
          </p:cNvPr>
          <p:cNvPicPr>
            <a:picLocks noChangeAspect="1"/>
          </p:cNvPicPr>
          <p:nvPr/>
        </p:nvPicPr>
        <p:blipFill>
          <a:blip r:embed="rId3"/>
          <a:stretch>
            <a:fillRect/>
          </a:stretch>
        </p:blipFill>
        <p:spPr>
          <a:xfrm>
            <a:off x="436029" y="983972"/>
            <a:ext cx="7116417" cy="3366867"/>
          </a:xfrm>
          <a:prstGeom prst="rect">
            <a:avLst/>
          </a:prstGeom>
        </p:spPr>
      </p:pic>
      <p:pic>
        <p:nvPicPr>
          <p:cNvPr id="10" name="Picture 9">
            <a:extLst>
              <a:ext uri="{FF2B5EF4-FFF2-40B4-BE49-F238E27FC236}">
                <a16:creationId xmlns:a16="http://schemas.microsoft.com/office/drawing/2014/main" id="{6EFCFE59-D062-C4DA-F696-69E86A658844}"/>
              </a:ext>
            </a:extLst>
          </p:cNvPr>
          <p:cNvPicPr>
            <a:picLocks noChangeAspect="1"/>
          </p:cNvPicPr>
          <p:nvPr/>
        </p:nvPicPr>
        <p:blipFill>
          <a:blip r:embed="rId4"/>
          <a:stretch>
            <a:fillRect/>
          </a:stretch>
        </p:blipFill>
        <p:spPr>
          <a:xfrm>
            <a:off x="7668990" y="2111934"/>
            <a:ext cx="4320914" cy="1005927"/>
          </a:xfrm>
          <a:prstGeom prst="rect">
            <a:avLst/>
          </a:prstGeom>
        </p:spPr>
      </p:pic>
    </p:spTree>
    <p:extLst>
      <p:ext uri="{BB962C8B-B14F-4D97-AF65-F5344CB8AC3E}">
        <p14:creationId xmlns:p14="http://schemas.microsoft.com/office/powerpoint/2010/main" val="3913230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146512" y="623590"/>
            <a:ext cx="6373558" cy="4117376"/>
          </a:xfrm>
        </p:spPr>
        <p:txBody>
          <a:bodyPr vert="horz" lIns="91440" tIns="45720" rIns="91440" bIns="45720" rtlCol="0" anchor="b">
            <a:normAutofit/>
          </a:bodyPr>
          <a:lstStyle/>
          <a:p>
            <a:pPr marL="228600" algn="ctr"/>
            <a:br>
              <a:rPr lang="en-US" sz="3700" b="1"/>
            </a:br>
            <a:r>
              <a:rPr lang="en-US" sz="3700" b="1"/>
              <a:t>REGULARIZATION </a:t>
            </a:r>
            <a:br>
              <a:rPr lang="en-US" sz="3700" b="1"/>
            </a:br>
            <a:r>
              <a:rPr lang="en-US" sz="3700" b="1"/>
              <a:t>OR </a:t>
            </a:r>
            <a:br>
              <a:rPr lang="en-US" sz="3700" b="1"/>
            </a:br>
            <a:r>
              <a:rPr lang="en-US" sz="3700" b="1"/>
              <a:t>SHRINKAGE TECHNIQUES </a:t>
            </a:r>
            <a:br>
              <a:rPr lang="en-US" sz="3700" b="1"/>
            </a:br>
            <a:r>
              <a:rPr lang="en-US" sz="3700" b="1">
                <a:solidFill>
                  <a:srgbClr val="FF0000"/>
                </a:solidFill>
              </a:rPr>
              <a:t>LASSO AND RIDGE REGRESSION</a:t>
            </a:r>
            <a:br>
              <a:rPr lang="en-US" sz="3700" b="1"/>
            </a:br>
            <a:endParaRPr lang="en-US" sz="3700" b="1"/>
          </a:p>
        </p:txBody>
      </p:sp>
      <p:pic>
        <p:nvPicPr>
          <p:cNvPr id="5" name="Picture 4" descr="Colour pencils drawing curves on background">
            <a:extLst>
              <a:ext uri="{FF2B5EF4-FFF2-40B4-BE49-F238E27FC236}">
                <a16:creationId xmlns:a16="http://schemas.microsoft.com/office/drawing/2014/main" id="{DBB55C44-776A-CB1A-C78A-14256F444686}"/>
              </a:ext>
            </a:extLst>
          </p:cNvPr>
          <p:cNvPicPr>
            <a:picLocks noChangeAspect="1"/>
          </p:cNvPicPr>
          <p:nvPr/>
        </p:nvPicPr>
        <p:blipFill rotWithShape="1">
          <a:blip r:embed="rId2"/>
          <a:srcRect l="20982" r="2098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33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268357" y="365125"/>
            <a:ext cx="11668539" cy="536023"/>
          </a:xfrm>
        </p:spPr>
        <p:txBody>
          <a:bodyPr>
            <a:normAutofit fontScale="90000"/>
          </a:bodyPr>
          <a:lstStyle/>
          <a:p>
            <a:pPr marL="746125" algn="ctr"/>
            <a:br>
              <a:rPr lang="en-US" sz="4400">
                <a:solidFill>
                  <a:srgbClr val="FF0000"/>
                </a:solidFill>
                <a:latin typeface="Times New Roman" panose="02020603050405020304" pitchFamily="18" charset="0"/>
                <a:cs typeface="Times New Roman" panose="02020603050405020304" pitchFamily="18" charset="0"/>
              </a:rPr>
            </a:br>
            <a:r>
              <a:rPr lang="en-US" sz="3600">
                <a:solidFill>
                  <a:srgbClr val="00B050"/>
                </a:solidFill>
                <a:latin typeface="Times New Roman" panose="02020603050405020304" pitchFamily="18" charset="0"/>
                <a:cs typeface="Times New Roman" panose="02020603050405020304" pitchFamily="18" charset="0"/>
              </a:rPr>
              <a:t>LASSO REGRESSION</a:t>
            </a:r>
            <a:br>
              <a:rPr lang="en-US" sz="4400">
                <a:solidFill>
                  <a:srgbClr val="00B050"/>
                </a:solidFill>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5" name="Picture 4">
            <a:extLst>
              <a:ext uri="{FF2B5EF4-FFF2-40B4-BE49-F238E27FC236}">
                <a16:creationId xmlns:a16="http://schemas.microsoft.com/office/drawing/2014/main" id="{1423075E-F4F7-7790-AB56-3FBDE25C2F60}"/>
              </a:ext>
            </a:extLst>
          </p:cNvPr>
          <p:cNvPicPr>
            <a:picLocks noChangeAspect="1"/>
          </p:cNvPicPr>
          <p:nvPr/>
        </p:nvPicPr>
        <p:blipFill>
          <a:blip r:embed="rId2"/>
          <a:stretch>
            <a:fillRect/>
          </a:stretch>
        </p:blipFill>
        <p:spPr>
          <a:xfrm>
            <a:off x="520148" y="1096498"/>
            <a:ext cx="7712108" cy="739204"/>
          </a:xfrm>
          <a:prstGeom prst="rect">
            <a:avLst/>
          </a:prstGeom>
        </p:spPr>
      </p:pic>
      <p:pic>
        <p:nvPicPr>
          <p:cNvPr id="11" name="Picture 10">
            <a:extLst>
              <a:ext uri="{FF2B5EF4-FFF2-40B4-BE49-F238E27FC236}">
                <a16:creationId xmlns:a16="http://schemas.microsoft.com/office/drawing/2014/main" id="{3A3FC085-C1B0-34D5-42C9-89E842DB7998}"/>
              </a:ext>
            </a:extLst>
          </p:cNvPr>
          <p:cNvPicPr>
            <a:picLocks noChangeAspect="1"/>
          </p:cNvPicPr>
          <p:nvPr/>
        </p:nvPicPr>
        <p:blipFill>
          <a:blip r:embed="rId3"/>
          <a:stretch>
            <a:fillRect/>
          </a:stretch>
        </p:blipFill>
        <p:spPr>
          <a:xfrm>
            <a:off x="357809" y="4370283"/>
            <a:ext cx="1948069" cy="648978"/>
          </a:xfrm>
          <a:prstGeom prst="rect">
            <a:avLst/>
          </a:prstGeom>
        </p:spPr>
      </p:pic>
      <p:pic>
        <p:nvPicPr>
          <p:cNvPr id="16" name="Picture 15">
            <a:extLst>
              <a:ext uri="{FF2B5EF4-FFF2-40B4-BE49-F238E27FC236}">
                <a16:creationId xmlns:a16="http://schemas.microsoft.com/office/drawing/2014/main" id="{F18D5F72-A97F-574D-8095-27202C30E49E}"/>
              </a:ext>
            </a:extLst>
          </p:cNvPr>
          <p:cNvPicPr>
            <a:picLocks noChangeAspect="1"/>
          </p:cNvPicPr>
          <p:nvPr/>
        </p:nvPicPr>
        <p:blipFill>
          <a:blip r:embed="rId4"/>
          <a:stretch>
            <a:fillRect/>
          </a:stretch>
        </p:blipFill>
        <p:spPr>
          <a:xfrm>
            <a:off x="2587487" y="3568304"/>
            <a:ext cx="9604513" cy="3177052"/>
          </a:xfrm>
          <a:prstGeom prst="rect">
            <a:avLst/>
          </a:prstGeom>
        </p:spPr>
      </p:pic>
      <p:pic>
        <p:nvPicPr>
          <p:cNvPr id="21" name="Picture 20">
            <a:extLst>
              <a:ext uri="{FF2B5EF4-FFF2-40B4-BE49-F238E27FC236}">
                <a16:creationId xmlns:a16="http://schemas.microsoft.com/office/drawing/2014/main" id="{B01044E1-5190-0711-5785-64A849773839}"/>
              </a:ext>
            </a:extLst>
          </p:cNvPr>
          <p:cNvPicPr>
            <a:picLocks noChangeAspect="1"/>
          </p:cNvPicPr>
          <p:nvPr/>
        </p:nvPicPr>
        <p:blipFill>
          <a:blip r:embed="rId5"/>
          <a:stretch>
            <a:fillRect/>
          </a:stretch>
        </p:blipFill>
        <p:spPr>
          <a:xfrm>
            <a:off x="495361" y="1892987"/>
            <a:ext cx="6553768" cy="1310754"/>
          </a:xfrm>
          <a:prstGeom prst="rect">
            <a:avLst/>
          </a:prstGeom>
        </p:spPr>
      </p:pic>
    </p:spTree>
    <p:extLst>
      <p:ext uri="{BB962C8B-B14F-4D97-AF65-F5344CB8AC3E}">
        <p14:creationId xmlns:p14="http://schemas.microsoft.com/office/powerpoint/2010/main" val="430347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268357" y="365126"/>
            <a:ext cx="11668539" cy="628788"/>
          </a:xfrm>
        </p:spPr>
        <p:txBody>
          <a:bodyPr>
            <a:normAutofit fontScale="90000"/>
          </a:bodyPr>
          <a:lstStyle/>
          <a:p>
            <a:pPr marL="746125" algn="ctr"/>
            <a:br>
              <a:rPr lang="en-US" sz="4400">
                <a:solidFill>
                  <a:srgbClr val="FF0000"/>
                </a:solidFill>
                <a:latin typeface="Times New Roman" panose="02020603050405020304" pitchFamily="18" charset="0"/>
                <a:cs typeface="Times New Roman" panose="02020603050405020304" pitchFamily="18" charset="0"/>
              </a:rPr>
            </a:br>
            <a:r>
              <a:rPr lang="en-US" sz="3600">
                <a:solidFill>
                  <a:srgbClr val="00B050"/>
                </a:solidFill>
                <a:latin typeface="Times New Roman" panose="02020603050405020304" pitchFamily="18" charset="0"/>
                <a:cs typeface="Times New Roman" panose="02020603050405020304" pitchFamily="18" charset="0"/>
              </a:rPr>
              <a:t>LASSO REGRESSION</a:t>
            </a:r>
            <a:br>
              <a:rPr lang="en-US" sz="4400">
                <a:solidFill>
                  <a:srgbClr val="00B050"/>
                </a:solidFill>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9" name="Picture 8">
            <a:extLst>
              <a:ext uri="{FF2B5EF4-FFF2-40B4-BE49-F238E27FC236}">
                <a16:creationId xmlns:a16="http://schemas.microsoft.com/office/drawing/2014/main" id="{22389A36-4BA3-1F7F-3C8B-C599E14BABB0}"/>
              </a:ext>
            </a:extLst>
          </p:cNvPr>
          <p:cNvPicPr>
            <a:picLocks noChangeAspect="1"/>
          </p:cNvPicPr>
          <p:nvPr/>
        </p:nvPicPr>
        <p:blipFill>
          <a:blip r:embed="rId2"/>
          <a:stretch>
            <a:fillRect/>
          </a:stretch>
        </p:blipFill>
        <p:spPr>
          <a:xfrm>
            <a:off x="6200736" y="3977793"/>
            <a:ext cx="5736160" cy="2880207"/>
          </a:xfrm>
          <a:prstGeom prst="rect">
            <a:avLst/>
          </a:prstGeom>
        </p:spPr>
      </p:pic>
      <p:pic>
        <p:nvPicPr>
          <p:cNvPr id="10" name="Picture 9">
            <a:extLst>
              <a:ext uri="{FF2B5EF4-FFF2-40B4-BE49-F238E27FC236}">
                <a16:creationId xmlns:a16="http://schemas.microsoft.com/office/drawing/2014/main" id="{15C06BA7-A549-FD7B-924C-7141C2008A6B}"/>
              </a:ext>
            </a:extLst>
          </p:cNvPr>
          <p:cNvPicPr>
            <a:picLocks noChangeAspect="1"/>
          </p:cNvPicPr>
          <p:nvPr/>
        </p:nvPicPr>
        <p:blipFill>
          <a:blip r:embed="rId3"/>
          <a:stretch>
            <a:fillRect/>
          </a:stretch>
        </p:blipFill>
        <p:spPr>
          <a:xfrm>
            <a:off x="6188765" y="919510"/>
            <a:ext cx="5840896" cy="2880207"/>
          </a:xfrm>
          <a:prstGeom prst="rect">
            <a:avLst/>
          </a:prstGeom>
        </p:spPr>
      </p:pic>
      <p:sp>
        <p:nvSpPr>
          <p:cNvPr id="11" name="Content Placeholder 2">
            <a:extLst>
              <a:ext uri="{FF2B5EF4-FFF2-40B4-BE49-F238E27FC236}">
                <a16:creationId xmlns:a16="http://schemas.microsoft.com/office/drawing/2014/main" id="{5055E1B7-F91E-F309-A70B-B605EB942A09}"/>
              </a:ext>
            </a:extLst>
          </p:cNvPr>
          <p:cNvSpPr txBox="1">
            <a:spLocks/>
          </p:cNvSpPr>
          <p:nvPr/>
        </p:nvSpPr>
        <p:spPr>
          <a:xfrm>
            <a:off x="745435" y="4480754"/>
            <a:ext cx="10515600" cy="1919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A96060F-E630-97F5-57DD-62475C5018C6}"/>
              </a:ext>
            </a:extLst>
          </p:cNvPr>
          <p:cNvPicPr>
            <a:picLocks noChangeAspect="1"/>
          </p:cNvPicPr>
          <p:nvPr/>
        </p:nvPicPr>
        <p:blipFill>
          <a:blip r:embed="rId4"/>
          <a:stretch>
            <a:fillRect/>
          </a:stretch>
        </p:blipFill>
        <p:spPr>
          <a:xfrm>
            <a:off x="323594" y="919510"/>
            <a:ext cx="5679641" cy="3154017"/>
          </a:xfrm>
          <a:prstGeom prst="rect">
            <a:avLst/>
          </a:prstGeom>
        </p:spPr>
      </p:pic>
      <p:sp>
        <p:nvSpPr>
          <p:cNvPr id="7" name="Content Placeholder 2">
            <a:extLst>
              <a:ext uri="{FF2B5EF4-FFF2-40B4-BE49-F238E27FC236}">
                <a16:creationId xmlns:a16="http://schemas.microsoft.com/office/drawing/2014/main" id="{3579C6E3-DC78-AFA8-A601-707552766845}"/>
              </a:ext>
            </a:extLst>
          </p:cNvPr>
          <p:cNvSpPr txBox="1">
            <a:spLocks/>
          </p:cNvSpPr>
          <p:nvPr/>
        </p:nvSpPr>
        <p:spPr>
          <a:xfrm>
            <a:off x="511225" y="4359899"/>
            <a:ext cx="3727174" cy="536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Times New Roman" panose="02020603050405020304" pitchFamily="18" charset="0"/>
                <a:cs typeface="Times New Roman" panose="02020603050405020304" pitchFamily="18" charset="0"/>
              </a:rPr>
              <a:t>Prediction with test data</a:t>
            </a:r>
          </a:p>
        </p:txBody>
      </p:sp>
      <p:pic>
        <p:nvPicPr>
          <p:cNvPr id="8" name="Picture 7">
            <a:extLst>
              <a:ext uri="{FF2B5EF4-FFF2-40B4-BE49-F238E27FC236}">
                <a16:creationId xmlns:a16="http://schemas.microsoft.com/office/drawing/2014/main" id="{13702D9B-A29A-55D1-F008-2D2F503FAB54}"/>
              </a:ext>
            </a:extLst>
          </p:cNvPr>
          <p:cNvPicPr>
            <a:picLocks noChangeAspect="1"/>
          </p:cNvPicPr>
          <p:nvPr/>
        </p:nvPicPr>
        <p:blipFill>
          <a:blip r:embed="rId5"/>
          <a:stretch>
            <a:fillRect/>
          </a:stretch>
        </p:blipFill>
        <p:spPr>
          <a:xfrm>
            <a:off x="511225" y="4995375"/>
            <a:ext cx="4267570" cy="1082134"/>
          </a:xfrm>
          <a:prstGeom prst="rect">
            <a:avLst/>
          </a:prstGeom>
        </p:spPr>
      </p:pic>
    </p:spTree>
    <p:extLst>
      <p:ext uri="{BB962C8B-B14F-4D97-AF65-F5344CB8AC3E}">
        <p14:creationId xmlns:p14="http://schemas.microsoft.com/office/powerpoint/2010/main" val="2615084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268357" y="365125"/>
            <a:ext cx="11668539" cy="536023"/>
          </a:xfrm>
        </p:spPr>
        <p:txBody>
          <a:bodyPr>
            <a:normAutofit fontScale="90000"/>
          </a:bodyPr>
          <a:lstStyle/>
          <a:p>
            <a:pPr marL="746125" algn="ctr"/>
            <a:br>
              <a:rPr lang="en-US" sz="4400">
                <a:solidFill>
                  <a:srgbClr val="FF0000"/>
                </a:solidFill>
                <a:latin typeface="Times New Roman" panose="02020603050405020304" pitchFamily="18" charset="0"/>
                <a:cs typeface="Times New Roman" panose="02020603050405020304" pitchFamily="18" charset="0"/>
              </a:rPr>
            </a:br>
            <a:r>
              <a:rPr lang="en-US" sz="3600">
                <a:solidFill>
                  <a:srgbClr val="00B050"/>
                </a:solidFill>
                <a:latin typeface="Times New Roman" panose="02020603050405020304" pitchFamily="18" charset="0"/>
                <a:cs typeface="Times New Roman" panose="02020603050405020304" pitchFamily="18" charset="0"/>
              </a:rPr>
              <a:t>RIDGE REGRESSION</a:t>
            </a:r>
            <a:br>
              <a:rPr lang="en-US" sz="4400">
                <a:solidFill>
                  <a:srgbClr val="00B050"/>
                </a:solidFill>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6" name="Picture 5">
            <a:extLst>
              <a:ext uri="{FF2B5EF4-FFF2-40B4-BE49-F238E27FC236}">
                <a16:creationId xmlns:a16="http://schemas.microsoft.com/office/drawing/2014/main" id="{D3FDCF61-421E-75ED-3981-DB421246ECA3}"/>
              </a:ext>
            </a:extLst>
          </p:cNvPr>
          <p:cNvPicPr>
            <a:picLocks noChangeAspect="1"/>
          </p:cNvPicPr>
          <p:nvPr/>
        </p:nvPicPr>
        <p:blipFill>
          <a:blip r:embed="rId2"/>
          <a:stretch>
            <a:fillRect/>
          </a:stretch>
        </p:blipFill>
        <p:spPr>
          <a:xfrm>
            <a:off x="736850" y="981544"/>
            <a:ext cx="7300593" cy="655377"/>
          </a:xfrm>
          <a:prstGeom prst="rect">
            <a:avLst/>
          </a:prstGeom>
        </p:spPr>
      </p:pic>
      <p:pic>
        <p:nvPicPr>
          <p:cNvPr id="8" name="Picture 7">
            <a:extLst>
              <a:ext uri="{FF2B5EF4-FFF2-40B4-BE49-F238E27FC236}">
                <a16:creationId xmlns:a16="http://schemas.microsoft.com/office/drawing/2014/main" id="{762408BA-CA52-2E83-2C8A-3B88E8D3695F}"/>
              </a:ext>
            </a:extLst>
          </p:cNvPr>
          <p:cNvPicPr>
            <a:picLocks noChangeAspect="1"/>
          </p:cNvPicPr>
          <p:nvPr/>
        </p:nvPicPr>
        <p:blipFill>
          <a:blip r:embed="rId3"/>
          <a:stretch>
            <a:fillRect/>
          </a:stretch>
        </p:blipFill>
        <p:spPr>
          <a:xfrm>
            <a:off x="689882" y="1878849"/>
            <a:ext cx="6416596" cy="1348857"/>
          </a:xfrm>
          <a:prstGeom prst="rect">
            <a:avLst/>
          </a:prstGeom>
        </p:spPr>
      </p:pic>
      <p:pic>
        <p:nvPicPr>
          <p:cNvPr id="10" name="Picture 9">
            <a:extLst>
              <a:ext uri="{FF2B5EF4-FFF2-40B4-BE49-F238E27FC236}">
                <a16:creationId xmlns:a16="http://schemas.microsoft.com/office/drawing/2014/main" id="{E0FDB469-39FC-013F-0055-E865376892AD}"/>
              </a:ext>
            </a:extLst>
          </p:cNvPr>
          <p:cNvPicPr>
            <a:picLocks noChangeAspect="1"/>
          </p:cNvPicPr>
          <p:nvPr/>
        </p:nvPicPr>
        <p:blipFill>
          <a:blip r:embed="rId4"/>
          <a:stretch>
            <a:fillRect/>
          </a:stretch>
        </p:blipFill>
        <p:spPr>
          <a:xfrm>
            <a:off x="407504" y="4222231"/>
            <a:ext cx="1187157" cy="770773"/>
          </a:xfrm>
          <a:prstGeom prst="rect">
            <a:avLst/>
          </a:prstGeom>
        </p:spPr>
      </p:pic>
      <p:pic>
        <p:nvPicPr>
          <p:cNvPr id="14" name="Picture 13">
            <a:extLst>
              <a:ext uri="{FF2B5EF4-FFF2-40B4-BE49-F238E27FC236}">
                <a16:creationId xmlns:a16="http://schemas.microsoft.com/office/drawing/2014/main" id="{541AEB81-9A53-626B-B595-0D5126F1D344}"/>
              </a:ext>
            </a:extLst>
          </p:cNvPr>
          <p:cNvPicPr>
            <a:picLocks noChangeAspect="1"/>
          </p:cNvPicPr>
          <p:nvPr/>
        </p:nvPicPr>
        <p:blipFill>
          <a:blip r:embed="rId5"/>
          <a:stretch>
            <a:fillRect/>
          </a:stretch>
        </p:blipFill>
        <p:spPr>
          <a:xfrm>
            <a:off x="1912713" y="3763618"/>
            <a:ext cx="10232319" cy="2996356"/>
          </a:xfrm>
          <a:prstGeom prst="rect">
            <a:avLst/>
          </a:prstGeom>
        </p:spPr>
      </p:pic>
    </p:spTree>
    <p:extLst>
      <p:ext uri="{BB962C8B-B14F-4D97-AF65-F5344CB8AC3E}">
        <p14:creationId xmlns:p14="http://schemas.microsoft.com/office/powerpoint/2010/main" val="1801159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268357" y="365126"/>
            <a:ext cx="11668539" cy="628788"/>
          </a:xfrm>
        </p:spPr>
        <p:txBody>
          <a:bodyPr>
            <a:normAutofit fontScale="90000"/>
          </a:bodyPr>
          <a:lstStyle/>
          <a:p>
            <a:pPr marL="746125" algn="ctr"/>
            <a:br>
              <a:rPr lang="en-US" sz="4400">
                <a:solidFill>
                  <a:srgbClr val="FF0000"/>
                </a:solidFill>
                <a:latin typeface="Times New Roman" panose="02020603050405020304" pitchFamily="18" charset="0"/>
                <a:cs typeface="Times New Roman" panose="02020603050405020304" pitchFamily="18" charset="0"/>
              </a:rPr>
            </a:br>
            <a:r>
              <a:rPr lang="en-US" sz="3600">
                <a:solidFill>
                  <a:srgbClr val="00B050"/>
                </a:solidFill>
                <a:latin typeface="Times New Roman" panose="02020603050405020304" pitchFamily="18" charset="0"/>
                <a:cs typeface="Times New Roman" panose="02020603050405020304" pitchFamily="18" charset="0"/>
              </a:rPr>
              <a:t>RIDGE REGRESSION</a:t>
            </a:r>
            <a:br>
              <a:rPr lang="en-US" sz="4400">
                <a:solidFill>
                  <a:srgbClr val="00B050"/>
                </a:solidFill>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5" name="Picture 4">
            <a:extLst>
              <a:ext uri="{FF2B5EF4-FFF2-40B4-BE49-F238E27FC236}">
                <a16:creationId xmlns:a16="http://schemas.microsoft.com/office/drawing/2014/main" id="{C6CAD931-D9BD-517F-5657-54FE1960DFBA}"/>
              </a:ext>
            </a:extLst>
          </p:cNvPr>
          <p:cNvPicPr>
            <a:picLocks noChangeAspect="1"/>
          </p:cNvPicPr>
          <p:nvPr/>
        </p:nvPicPr>
        <p:blipFill>
          <a:blip r:embed="rId2"/>
          <a:stretch>
            <a:fillRect/>
          </a:stretch>
        </p:blipFill>
        <p:spPr>
          <a:xfrm>
            <a:off x="255104" y="993915"/>
            <a:ext cx="5840896" cy="2902224"/>
          </a:xfrm>
          <a:prstGeom prst="rect">
            <a:avLst/>
          </a:prstGeom>
        </p:spPr>
      </p:pic>
      <p:pic>
        <p:nvPicPr>
          <p:cNvPr id="7" name="Picture 6">
            <a:extLst>
              <a:ext uri="{FF2B5EF4-FFF2-40B4-BE49-F238E27FC236}">
                <a16:creationId xmlns:a16="http://schemas.microsoft.com/office/drawing/2014/main" id="{8FF38B27-31CC-EAA3-6A32-E1166E3A406B}"/>
              </a:ext>
            </a:extLst>
          </p:cNvPr>
          <p:cNvPicPr>
            <a:picLocks noChangeAspect="1"/>
          </p:cNvPicPr>
          <p:nvPr/>
        </p:nvPicPr>
        <p:blipFill>
          <a:blip r:embed="rId3"/>
          <a:stretch>
            <a:fillRect/>
          </a:stretch>
        </p:blipFill>
        <p:spPr>
          <a:xfrm>
            <a:off x="6096000" y="1108318"/>
            <a:ext cx="5920576" cy="2595665"/>
          </a:xfrm>
          <a:prstGeom prst="rect">
            <a:avLst/>
          </a:prstGeom>
        </p:spPr>
      </p:pic>
      <p:pic>
        <p:nvPicPr>
          <p:cNvPr id="12" name="Picture 11">
            <a:extLst>
              <a:ext uri="{FF2B5EF4-FFF2-40B4-BE49-F238E27FC236}">
                <a16:creationId xmlns:a16="http://schemas.microsoft.com/office/drawing/2014/main" id="{68F54CA4-C568-24E9-89E9-30E1C43444D1}"/>
              </a:ext>
            </a:extLst>
          </p:cNvPr>
          <p:cNvPicPr>
            <a:picLocks noChangeAspect="1"/>
          </p:cNvPicPr>
          <p:nvPr/>
        </p:nvPicPr>
        <p:blipFill>
          <a:blip r:embed="rId4"/>
          <a:stretch>
            <a:fillRect/>
          </a:stretch>
        </p:blipFill>
        <p:spPr>
          <a:xfrm>
            <a:off x="6096000" y="3818386"/>
            <a:ext cx="5920576" cy="2834205"/>
          </a:xfrm>
          <a:prstGeom prst="rect">
            <a:avLst/>
          </a:prstGeom>
        </p:spPr>
      </p:pic>
      <p:sp>
        <p:nvSpPr>
          <p:cNvPr id="13" name="Content Placeholder 2">
            <a:extLst>
              <a:ext uri="{FF2B5EF4-FFF2-40B4-BE49-F238E27FC236}">
                <a16:creationId xmlns:a16="http://schemas.microsoft.com/office/drawing/2014/main" id="{CF7BBF92-89A7-6EAA-0CE6-FABA5A756390}"/>
              </a:ext>
            </a:extLst>
          </p:cNvPr>
          <p:cNvSpPr txBox="1">
            <a:spLocks/>
          </p:cNvSpPr>
          <p:nvPr/>
        </p:nvSpPr>
        <p:spPr>
          <a:xfrm>
            <a:off x="652670" y="4077423"/>
            <a:ext cx="3727174" cy="536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Times New Roman" panose="02020603050405020304" pitchFamily="18" charset="0"/>
                <a:cs typeface="Times New Roman" panose="02020603050405020304" pitchFamily="18" charset="0"/>
              </a:rPr>
              <a:t>Prediction with test data</a:t>
            </a:r>
          </a:p>
        </p:txBody>
      </p:sp>
      <p:pic>
        <p:nvPicPr>
          <p:cNvPr id="14" name="Picture 13">
            <a:extLst>
              <a:ext uri="{FF2B5EF4-FFF2-40B4-BE49-F238E27FC236}">
                <a16:creationId xmlns:a16="http://schemas.microsoft.com/office/drawing/2014/main" id="{16B625A4-4478-6297-5B71-DC70467B7DC7}"/>
              </a:ext>
            </a:extLst>
          </p:cNvPr>
          <p:cNvPicPr>
            <a:picLocks noChangeAspect="1"/>
          </p:cNvPicPr>
          <p:nvPr/>
        </p:nvPicPr>
        <p:blipFill>
          <a:blip r:embed="rId5"/>
          <a:stretch>
            <a:fillRect/>
          </a:stretch>
        </p:blipFill>
        <p:spPr>
          <a:xfrm>
            <a:off x="652670" y="4794730"/>
            <a:ext cx="4282811" cy="929721"/>
          </a:xfrm>
          <a:prstGeom prst="rect">
            <a:avLst/>
          </a:prstGeom>
        </p:spPr>
      </p:pic>
    </p:spTree>
    <p:extLst>
      <p:ext uri="{BB962C8B-B14F-4D97-AF65-F5344CB8AC3E}">
        <p14:creationId xmlns:p14="http://schemas.microsoft.com/office/powerpoint/2010/main" val="729932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ample being pipetted into a petri dish">
            <a:extLst>
              <a:ext uri="{FF2B5EF4-FFF2-40B4-BE49-F238E27FC236}">
                <a16:creationId xmlns:a16="http://schemas.microsoft.com/office/drawing/2014/main" id="{368AD2D5-4A42-8354-45B2-3461CFEB6938}"/>
              </a:ext>
            </a:extLst>
          </p:cNvPr>
          <p:cNvPicPr>
            <a:picLocks noChangeAspect="1"/>
          </p:cNvPicPr>
          <p:nvPr/>
        </p:nvPicPr>
        <p:blipFill rotWithShape="1">
          <a:blip r:embed="rId2"/>
          <a:srcRect t="17929" b="682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marL="1082675" indent="-336550" algn="ctr"/>
            <a:r>
              <a:rPr lang="en-US" sz="5200" dirty="0">
                <a:solidFill>
                  <a:srgbClr val="FFFFFF"/>
                </a:solidFill>
              </a:rPr>
              <a:t>DIMENSION REDUCTION METHOD </a:t>
            </a:r>
            <a:br>
              <a:rPr lang="en-US" sz="5200" dirty="0">
                <a:solidFill>
                  <a:srgbClr val="FFFFFF"/>
                </a:solidFill>
              </a:rPr>
            </a:br>
            <a:r>
              <a:rPr lang="en-US" sz="5200" dirty="0">
                <a:solidFill>
                  <a:srgbClr val="FFFFFF"/>
                </a:solidFill>
              </a:rPr>
              <a:t>PRINCIPLE COMPONENT   REGRESSION</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endParaRPr lang="en-US" sz="2400">
              <a:solidFill>
                <a:srgbClr val="FFFFFF"/>
              </a:solidFill>
            </a:endParaRPr>
          </a:p>
        </p:txBody>
      </p:sp>
    </p:spTree>
    <p:extLst>
      <p:ext uri="{BB962C8B-B14F-4D97-AF65-F5344CB8AC3E}">
        <p14:creationId xmlns:p14="http://schemas.microsoft.com/office/powerpoint/2010/main" val="6037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102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DFCF2FB-7781-F23C-584E-3C9CAC93BC39}"/>
              </a:ext>
            </a:extLst>
          </p:cNvPr>
          <p:cNvSpPr txBox="1">
            <a:spLocks/>
          </p:cNvSpPr>
          <p:nvPr/>
        </p:nvSpPr>
        <p:spPr>
          <a:xfrm>
            <a:off x="838200" y="365125"/>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a:t>MACHINE LEARNING LIFE CYCLE</a:t>
            </a:r>
          </a:p>
        </p:txBody>
      </p:sp>
      <p:sp>
        <p:nvSpPr>
          <p:cNvPr id="4" name="Content Placeholder 1029">
            <a:extLst>
              <a:ext uri="{FF2B5EF4-FFF2-40B4-BE49-F238E27FC236}">
                <a16:creationId xmlns:a16="http://schemas.microsoft.com/office/drawing/2014/main" id="{DD35AFDE-A476-571F-2EB0-BED170F37338}"/>
              </a:ext>
            </a:extLst>
          </p:cNvPr>
          <p:cNvSpPr txBox="1">
            <a:spLocks/>
          </p:cNvSpPr>
          <p:nvPr/>
        </p:nvSpPr>
        <p:spPr>
          <a:xfrm>
            <a:off x="347870" y="1825625"/>
            <a:ext cx="4643104"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t>Problem Statement </a:t>
            </a:r>
            <a:r>
              <a:rPr lang="en-US" sz="1400"/>
              <a:t>: To predict the bike rental count based on hourly based on the environmental and seasonal settings.</a:t>
            </a:r>
          </a:p>
          <a:p>
            <a:r>
              <a:rPr lang="en-US" sz="1400" b="1"/>
              <a:t>Data Selection </a:t>
            </a:r>
            <a:r>
              <a:rPr lang="en-US" sz="1400"/>
              <a:t>:</a:t>
            </a:r>
          </a:p>
          <a:p>
            <a:pPr marL="465138"/>
            <a:r>
              <a:rPr lang="en-US" sz="1400"/>
              <a:t>Source : UC Irvine Machine Learning Repository,</a:t>
            </a:r>
          </a:p>
          <a:p>
            <a:pPr marL="465138"/>
            <a:r>
              <a:rPr lang="en-US" sz="1400"/>
              <a:t>Link : </a:t>
            </a:r>
            <a:r>
              <a:rPr lang="en-US" sz="1400">
                <a:hlinkClick r:id="rId2"/>
              </a:rPr>
              <a:t>https://archive.ics.uci.edu/dataset/275/bike+sharing+dataset</a:t>
            </a:r>
            <a:endParaRPr lang="en-US" sz="1400"/>
          </a:p>
          <a:p>
            <a:pPr marL="465138"/>
            <a:r>
              <a:rPr lang="en-US" sz="1400"/>
              <a:t>Here, two dataset we have : 1. hour.csv (17379*17) and day.csv (731*16).</a:t>
            </a:r>
          </a:p>
          <a:p>
            <a:pPr marL="465138"/>
            <a:r>
              <a:rPr lang="en-US" sz="1400"/>
              <a:t>We choose hour.csv dataset.</a:t>
            </a:r>
          </a:p>
          <a:p>
            <a:pPr marL="465138"/>
            <a:r>
              <a:rPr lang="en-US" sz="1400"/>
              <a:t>Dimension dataset : 17379 *17 </a:t>
            </a:r>
          </a:p>
          <a:p>
            <a:pPr marL="465138"/>
            <a:r>
              <a:rPr lang="en-US" sz="1400"/>
              <a:t>1 – Index, 2 – date, 3-10 – Categorical, </a:t>
            </a:r>
          </a:p>
          <a:p>
            <a:pPr marL="457200" indent="0">
              <a:buNone/>
            </a:pPr>
            <a:r>
              <a:rPr lang="en-US" sz="1400"/>
              <a:t>11-14 – Numerical and 15 – 17 – Dependent Variables </a:t>
            </a:r>
          </a:p>
        </p:txBody>
      </p:sp>
      <p:pic>
        <p:nvPicPr>
          <p:cNvPr id="1026" name="Picture 2">
            <a:extLst>
              <a:ext uri="{FF2B5EF4-FFF2-40B4-BE49-F238E27FC236}">
                <a16:creationId xmlns:a16="http://schemas.microsoft.com/office/drawing/2014/main" id="{EAE5F541-9AD6-F5EB-78D3-3C3879D0CE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94" r="4258" b="3"/>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09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838200" y="365126"/>
            <a:ext cx="10515600" cy="745218"/>
          </a:xfrm>
        </p:spPr>
        <p:txBody>
          <a:bodyPr>
            <a:normAutofit/>
          </a:bodyPr>
          <a:lstStyle/>
          <a:p>
            <a:pPr marL="1082675" indent="-336550" algn="ctr"/>
            <a:r>
              <a:rPr lang="en-US" sz="3200">
                <a:solidFill>
                  <a:srgbClr val="FF0000"/>
                </a:solidFill>
                <a:latin typeface="Times New Roman" panose="02020603050405020304" pitchFamily="18" charset="0"/>
                <a:cs typeface="Times New Roman" panose="02020603050405020304" pitchFamily="18" charset="0"/>
              </a:rPr>
              <a:t>PRINCIPLE COMPONENT REGRESSION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5" name="Picture 4">
            <a:extLst>
              <a:ext uri="{FF2B5EF4-FFF2-40B4-BE49-F238E27FC236}">
                <a16:creationId xmlns:a16="http://schemas.microsoft.com/office/drawing/2014/main" id="{A7C2D34F-DAB6-FC89-781B-67E0420E5988}"/>
              </a:ext>
            </a:extLst>
          </p:cNvPr>
          <p:cNvPicPr>
            <a:picLocks noChangeAspect="1"/>
          </p:cNvPicPr>
          <p:nvPr/>
        </p:nvPicPr>
        <p:blipFill>
          <a:blip r:embed="rId2"/>
          <a:stretch>
            <a:fillRect/>
          </a:stretch>
        </p:blipFill>
        <p:spPr>
          <a:xfrm>
            <a:off x="609114" y="1260046"/>
            <a:ext cx="7369179" cy="1607959"/>
          </a:xfrm>
          <a:prstGeom prst="rect">
            <a:avLst/>
          </a:prstGeom>
        </p:spPr>
      </p:pic>
      <p:pic>
        <p:nvPicPr>
          <p:cNvPr id="7" name="Picture 6">
            <a:extLst>
              <a:ext uri="{FF2B5EF4-FFF2-40B4-BE49-F238E27FC236}">
                <a16:creationId xmlns:a16="http://schemas.microsoft.com/office/drawing/2014/main" id="{38ED727F-4954-2E7C-BA58-C16C3E1AEDBA}"/>
              </a:ext>
            </a:extLst>
          </p:cNvPr>
          <p:cNvPicPr>
            <a:picLocks noChangeAspect="1"/>
          </p:cNvPicPr>
          <p:nvPr/>
        </p:nvPicPr>
        <p:blipFill>
          <a:blip r:embed="rId3"/>
          <a:stretch>
            <a:fillRect/>
          </a:stretch>
        </p:blipFill>
        <p:spPr>
          <a:xfrm>
            <a:off x="139818" y="3119025"/>
            <a:ext cx="6256432" cy="3623517"/>
          </a:xfrm>
          <a:prstGeom prst="rect">
            <a:avLst/>
          </a:prstGeom>
        </p:spPr>
      </p:pic>
      <p:pic>
        <p:nvPicPr>
          <p:cNvPr id="4" name="Picture 3">
            <a:extLst>
              <a:ext uri="{FF2B5EF4-FFF2-40B4-BE49-F238E27FC236}">
                <a16:creationId xmlns:a16="http://schemas.microsoft.com/office/drawing/2014/main" id="{0A7D753C-0125-5D83-0A61-2B5903DEE9C8}"/>
              </a:ext>
            </a:extLst>
          </p:cNvPr>
          <p:cNvPicPr>
            <a:picLocks noChangeAspect="1"/>
          </p:cNvPicPr>
          <p:nvPr/>
        </p:nvPicPr>
        <p:blipFill>
          <a:blip r:embed="rId4"/>
          <a:stretch>
            <a:fillRect/>
          </a:stretch>
        </p:blipFill>
        <p:spPr>
          <a:xfrm>
            <a:off x="6717792" y="3583286"/>
            <a:ext cx="5108448" cy="2958643"/>
          </a:xfrm>
          <a:prstGeom prst="rect">
            <a:avLst/>
          </a:prstGeom>
        </p:spPr>
      </p:pic>
      <p:pic>
        <p:nvPicPr>
          <p:cNvPr id="6" name="Picture 5">
            <a:extLst>
              <a:ext uri="{FF2B5EF4-FFF2-40B4-BE49-F238E27FC236}">
                <a16:creationId xmlns:a16="http://schemas.microsoft.com/office/drawing/2014/main" id="{F1957B45-7A53-CFDF-5808-9B91D44E03F2}"/>
              </a:ext>
            </a:extLst>
          </p:cNvPr>
          <p:cNvPicPr>
            <a:picLocks noChangeAspect="1"/>
          </p:cNvPicPr>
          <p:nvPr/>
        </p:nvPicPr>
        <p:blipFill>
          <a:blip r:embed="rId5"/>
          <a:stretch>
            <a:fillRect/>
          </a:stretch>
        </p:blipFill>
        <p:spPr>
          <a:xfrm>
            <a:off x="7010024" y="2332673"/>
            <a:ext cx="4343776" cy="967824"/>
          </a:xfrm>
          <a:prstGeom prst="rect">
            <a:avLst/>
          </a:prstGeom>
        </p:spPr>
      </p:pic>
    </p:spTree>
    <p:extLst>
      <p:ext uri="{BB962C8B-B14F-4D97-AF65-F5344CB8AC3E}">
        <p14:creationId xmlns:p14="http://schemas.microsoft.com/office/powerpoint/2010/main" val="3975248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reflies in the forest at dusk">
            <a:extLst>
              <a:ext uri="{FF2B5EF4-FFF2-40B4-BE49-F238E27FC236}">
                <a16:creationId xmlns:a16="http://schemas.microsoft.com/office/drawing/2014/main" id="{C133DC8C-13DA-4683-A37D-87824610741B}"/>
              </a:ext>
            </a:extLst>
          </p:cNvPr>
          <p:cNvPicPr>
            <a:picLocks noChangeAspect="1"/>
          </p:cNvPicPr>
          <p:nvPr/>
        </p:nvPicPr>
        <p:blipFill rotWithShape="1">
          <a:blip r:embed="rId2"/>
          <a:srcRect t="7696" r="23010" b="1393"/>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477980" y="1122363"/>
            <a:ext cx="4779819" cy="3204134"/>
          </a:xfrm>
        </p:spPr>
        <p:txBody>
          <a:bodyPr vert="horz" lIns="91440" tIns="45720" rIns="91440" bIns="45720" rtlCol="0" anchor="b">
            <a:normAutofit/>
          </a:bodyPr>
          <a:lstStyle/>
          <a:p>
            <a:r>
              <a:rPr lang="en-US" sz="4800"/>
              <a:t>RANDOM FOREST</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06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RANDOM FOREST</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4" name="Picture 3">
            <a:extLst>
              <a:ext uri="{FF2B5EF4-FFF2-40B4-BE49-F238E27FC236}">
                <a16:creationId xmlns:a16="http://schemas.microsoft.com/office/drawing/2014/main" id="{519C75C1-3418-3369-1EB5-1F696CEF2DF3}"/>
              </a:ext>
            </a:extLst>
          </p:cNvPr>
          <p:cNvPicPr>
            <a:picLocks noChangeAspect="1"/>
          </p:cNvPicPr>
          <p:nvPr/>
        </p:nvPicPr>
        <p:blipFill>
          <a:blip r:embed="rId2"/>
          <a:stretch>
            <a:fillRect/>
          </a:stretch>
        </p:blipFill>
        <p:spPr>
          <a:xfrm>
            <a:off x="304800" y="1418832"/>
            <a:ext cx="6268720" cy="1539373"/>
          </a:xfrm>
          <a:prstGeom prst="rect">
            <a:avLst/>
          </a:prstGeom>
        </p:spPr>
      </p:pic>
      <p:pic>
        <p:nvPicPr>
          <p:cNvPr id="6" name="Picture 5">
            <a:extLst>
              <a:ext uri="{FF2B5EF4-FFF2-40B4-BE49-F238E27FC236}">
                <a16:creationId xmlns:a16="http://schemas.microsoft.com/office/drawing/2014/main" id="{BCD5A1B4-BCF0-D7C5-F5C9-1638AE7A6B52}"/>
              </a:ext>
            </a:extLst>
          </p:cNvPr>
          <p:cNvPicPr>
            <a:picLocks noChangeAspect="1"/>
          </p:cNvPicPr>
          <p:nvPr/>
        </p:nvPicPr>
        <p:blipFill>
          <a:blip r:embed="rId3"/>
          <a:stretch>
            <a:fillRect/>
          </a:stretch>
        </p:blipFill>
        <p:spPr>
          <a:xfrm>
            <a:off x="6883032" y="1182826"/>
            <a:ext cx="5228055" cy="3027915"/>
          </a:xfrm>
          <a:prstGeom prst="rect">
            <a:avLst/>
          </a:prstGeom>
        </p:spPr>
      </p:pic>
      <p:pic>
        <p:nvPicPr>
          <p:cNvPr id="5" name="Picture 4">
            <a:extLst>
              <a:ext uri="{FF2B5EF4-FFF2-40B4-BE49-F238E27FC236}">
                <a16:creationId xmlns:a16="http://schemas.microsoft.com/office/drawing/2014/main" id="{6B8285E0-C40E-FED5-37DF-DF2A2E5B5EED}"/>
              </a:ext>
            </a:extLst>
          </p:cNvPr>
          <p:cNvPicPr>
            <a:picLocks noChangeAspect="1"/>
          </p:cNvPicPr>
          <p:nvPr/>
        </p:nvPicPr>
        <p:blipFill>
          <a:blip r:embed="rId4"/>
          <a:stretch>
            <a:fillRect/>
          </a:stretch>
        </p:blipFill>
        <p:spPr>
          <a:xfrm>
            <a:off x="0" y="3189128"/>
            <a:ext cx="6268720" cy="3630634"/>
          </a:xfrm>
          <a:prstGeom prst="rect">
            <a:avLst/>
          </a:prstGeom>
        </p:spPr>
      </p:pic>
      <p:sp>
        <p:nvSpPr>
          <p:cNvPr id="7" name="Title 1">
            <a:extLst>
              <a:ext uri="{FF2B5EF4-FFF2-40B4-BE49-F238E27FC236}">
                <a16:creationId xmlns:a16="http://schemas.microsoft.com/office/drawing/2014/main" id="{10BD2A31-E36D-B5DB-D71A-DED32597B3C2}"/>
              </a:ext>
            </a:extLst>
          </p:cNvPr>
          <p:cNvSpPr txBox="1">
            <a:spLocks/>
          </p:cNvSpPr>
          <p:nvPr/>
        </p:nvSpPr>
        <p:spPr>
          <a:xfrm>
            <a:off x="7178040" y="748760"/>
            <a:ext cx="4780280" cy="37255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Times New Roman" panose="02020603050405020304" pitchFamily="18" charset="0"/>
                <a:cs typeface="Times New Roman" panose="02020603050405020304" pitchFamily="18" charset="0"/>
              </a:rPr>
              <a:t>Trees Vs Error</a:t>
            </a:r>
          </a:p>
        </p:txBody>
      </p:sp>
      <p:pic>
        <p:nvPicPr>
          <p:cNvPr id="8" name="Picture 7">
            <a:extLst>
              <a:ext uri="{FF2B5EF4-FFF2-40B4-BE49-F238E27FC236}">
                <a16:creationId xmlns:a16="http://schemas.microsoft.com/office/drawing/2014/main" id="{A99F01DE-5CB7-539A-EFCC-3E7AB0DC5E54}"/>
              </a:ext>
            </a:extLst>
          </p:cNvPr>
          <p:cNvPicPr>
            <a:picLocks noChangeAspect="1"/>
          </p:cNvPicPr>
          <p:nvPr/>
        </p:nvPicPr>
        <p:blipFill>
          <a:blip r:embed="rId5"/>
          <a:stretch>
            <a:fillRect/>
          </a:stretch>
        </p:blipFill>
        <p:spPr>
          <a:xfrm>
            <a:off x="7281995" y="5149037"/>
            <a:ext cx="4267570" cy="960203"/>
          </a:xfrm>
          <a:prstGeom prst="rect">
            <a:avLst/>
          </a:prstGeom>
        </p:spPr>
      </p:pic>
    </p:spTree>
    <p:extLst>
      <p:ext uri="{BB962C8B-B14F-4D97-AF65-F5344CB8AC3E}">
        <p14:creationId xmlns:p14="http://schemas.microsoft.com/office/powerpoint/2010/main" val="875403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NC lathe processing">
            <a:extLst>
              <a:ext uri="{FF2B5EF4-FFF2-40B4-BE49-F238E27FC236}">
                <a16:creationId xmlns:a16="http://schemas.microsoft.com/office/drawing/2014/main" id="{1D6B61A0-7538-1527-3877-025161CE9EC9}"/>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marL="746125" algn="ctr"/>
            <a:r>
              <a:rPr lang="en-US" sz="5200">
                <a:solidFill>
                  <a:srgbClr val="FFFFFF"/>
                </a:solidFill>
              </a:rPr>
              <a:t>BOOSTING TECHNIQUE </a:t>
            </a:r>
            <a:br>
              <a:rPr lang="en-US" sz="5200">
                <a:solidFill>
                  <a:srgbClr val="FFFFFF"/>
                </a:solidFill>
              </a:rPr>
            </a:br>
            <a:r>
              <a:rPr lang="en-US" sz="5200">
                <a:solidFill>
                  <a:srgbClr val="FFFFFF"/>
                </a:solidFill>
              </a:rPr>
              <a:t>GRADIENT BOOSTING MACHINE</a:t>
            </a:r>
          </a:p>
        </p:txBody>
      </p:sp>
    </p:spTree>
    <p:extLst>
      <p:ext uri="{BB962C8B-B14F-4D97-AF65-F5344CB8AC3E}">
        <p14:creationId xmlns:p14="http://schemas.microsoft.com/office/powerpoint/2010/main" val="3546863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GBM</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6" name="Picture 5">
            <a:extLst>
              <a:ext uri="{FF2B5EF4-FFF2-40B4-BE49-F238E27FC236}">
                <a16:creationId xmlns:a16="http://schemas.microsoft.com/office/drawing/2014/main" id="{4420C9D4-9815-40FA-7EC8-0D9A45A069F8}"/>
              </a:ext>
            </a:extLst>
          </p:cNvPr>
          <p:cNvPicPr>
            <a:picLocks noChangeAspect="1"/>
          </p:cNvPicPr>
          <p:nvPr/>
        </p:nvPicPr>
        <p:blipFill>
          <a:blip r:embed="rId2"/>
          <a:stretch>
            <a:fillRect/>
          </a:stretch>
        </p:blipFill>
        <p:spPr>
          <a:xfrm>
            <a:off x="706450" y="1438539"/>
            <a:ext cx="8923793" cy="1234547"/>
          </a:xfrm>
          <a:prstGeom prst="rect">
            <a:avLst/>
          </a:prstGeom>
        </p:spPr>
      </p:pic>
      <p:pic>
        <p:nvPicPr>
          <p:cNvPr id="5" name="Picture 4">
            <a:extLst>
              <a:ext uri="{FF2B5EF4-FFF2-40B4-BE49-F238E27FC236}">
                <a16:creationId xmlns:a16="http://schemas.microsoft.com/office/drawing/2014/main" id="{DFCBA51F-C8CA-67C2-7A7B-94E2BE639EE9}"/>
              </a:ext>
            </a:extLst>
          </p:cNvPr>
          <p:cNvPicPr>
            <a:picLocks noChangeAspect="1"/>
          </p:cNvPicPr>
          <p:nvPr/>
        </p:nvPicPr>
        <p:blipFill>
          <a:blip r:embed="rId3"/>
          <a:stretch>
            <a:fillRect/>
          </a:stretch>
        </p:blipFill>
        <p:spPr>
          <a:xfrm>
            <a:off x="304938" y="2889199"/>
            <a:ext cx="6662696" cy="3858811"/>
          </a:xfrm>
          <a:prstGeom prst="rect">
            <a:avLst/>
          </a:prstGeom>
        </p:spPr>
      </p:pic>
      <p:pic>
        <p:nvPicPr>
          <p:cNvPr id="7" name="Picture 6">
            <a:extLst>
              <a:ext uri="{FF2B5EF4-FFF2-40B4-BE49-F238E27FC236}">
                <a16:creationId xmlns:a16="http://schemas.microsoft.com/office/drawing/2014/main" id="{0CFBC757-3CD2-3A43-5A55-916794A04E7E}"/>
              </a:ext>
            </a:extLst>
          </p:cNvPr>
          <p:cNvPicPr>
            <a:picLocks noChangeAspect="1"/>
          </p:cNvPicPr>
          <p:nvPr/>
        </p:nvPicPr>
        <p:blipFill>
          <a:blip r:embed="rId4"/>
          <a:stretch>
            <a:fillRect/>
          </a:stretch>
        </p:blipFill>
        <p:spPr>
          <a:xfrm>
            <a:off x="7437889" y="4149723"/>
            <a:ext cx="4384707" cy="2539476"/>
          </a:xfrm>
          <a:prstGeom prst="rect">
            <a:avLst/>
          </a:prstGeom>
        </p:spPr>
      </p:pic>
      <p:pic>
        <p:nvPicPr>
          <p:cNvPr id="8" name="Picture 7">
            <a:extLst>
              <a:ext uri="{FF2B5EF4-FFF2-40B4-BE49-F238E27FC236}">
                <a16:creationId xmlns:a16="http://schemas.microsoft.com/office/drawing/2014/main" id="{47CB8F28-2616-92D1-197E-321E6DD1A5C8}"/>
              </a:ext>
            </a:extLst>
          </p:cNvPr>
          <p:cNvPicPr>
            <a:picLocks noChangeAspect="1"/>
          </p:cNvPicPr>
          <p:nvPr/>
        </p:nvPicPr>
        <p:blipFill>
          <a:blip r:embed="rId5"/>
          <a:stretch>
            <a:fillRect/>
          </a:stretch>
        </p:blipFill>
        <p:spPr>
          <a:xfrm>
            <a:off x="7582484" y="2204415"/>
            <a:ext cx="4359018" cy="937341"/>
          </a:xfrm>
          <a:prstGeom prst="rect">
            <a:avLst/>
          </a:prstGeom>
        </p:spPr>
      </p:pic>
    </p:spTree>
    <p:extLst>
      <p:ext uri="{BB962C8B-B14F-4D97-AF65-F5344CB8AC3E}">
        <p14:creationId xmlns:p14="http://schemas.microsoft.com/office/powerpoint/2010/main" val="1680632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euron system in yellow and light blue">
            <a:extLst>
              <a:ext uri="{FF2B5EF4-FFF2-40B4-BE49-F238E27FC236}">
                <a16:creationId xmlns:a16="http://schemas.microsoft.com/office/drawing/2014/main" id="{9482F762-BF2A-23E9-F844-5017467689CF}"/>
              </a:ext>
            </a:extLst>
          </p:cNvPr>
          <p:cNvPicPr>
            <a:picLocks noChangeAspect="1"/>
          </p:cNvPicPr>
          <p:nvPr/>
        </p:nvPicPr>
        <p:blipFill rotWithShape="1">
          <a:blip r:embed="rId2"/>
          <a:srcRect t="17582"/>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NEURAL NETWORK</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092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NEURAL NETWORK</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1198181" y="1668335"/>
            <a:ext cx="9795638" cy="1114379"/>
          </a:xfrm>
        </p:spPr>
        <p:txBody>
          <a:bodyPr vert="horz" lIns="91440" tIns="45720" rIns="91440" bIns="45720" rtlCol="0">
            <a:normAutofit fontScale="85000" lnSpcReduction="10000"/>
          </a:bodyPr>
          <a:lstStyle/>
          <a:p>
            <a:pPr marL="0" indent="0" algn="just">
              <a:buNone/>
            </a:pPr>
            <a:r>
              <a:rPr lang="en-US" sz="1100" b="0" i="0">
                <a:solidFill>
                  <a:srgbClr val="FFFFFF"/>
                </a:solidFill>
                <a:effectLst/>
                <a:latin typeface="Söhne"/>
              </a:rPr>
              <a:t> interconnected nodes or neurons to process and learn from data. It excels in pattern recognition and problem-solving in various AI and machine learning applications.</a:t>
            </a:r>
          </a:p>
          <a:p>
            <a:pPr algn="just"/>
            <a:r>
              <a:rPr lang="en-US" sz="2400"/>
              <a:t>A neural network is a computational model inspired by the brain's biological networks, using interconnected nodes or neurons to process and learn from data. It excels in pattern recognition and problem-solving in various AI and machine learning applications.</a:t>
            </a:r>
          </a:p>
        </p:txBody>
      </p:sp>
      <p:pic>
        <p:nvPicPr>
          <p:cNvPr id="4" name="Picture 3">
            <a:extLst>
              <a:ext uri="{FF2B5EF4-FFF2-40B4-BE49-F238E27FC236}">
                <a16:creationId xmlns:a16="http://schemas.microsoft.com/office/drawing/2014/main" id="{328DC138-2A57-DE89-8D2B-F020CEBD9F54}"/>
              </a:ext>
            </a:extLst>
          </p:cNvPr>
          <p:cNvPicPr>
            <a:picLocks noChangeAspect="1"/>
          </p:cNvPicPr>
          <p:nvPr/>
        </p:nvPicPr>
        <p:blipFill>
          <a:blip r:embed="rId2"/>
          <a:stretch>
            <a:fillRect/>
          </a:stretch>
        </p:blipFill>
        <p:spPr>
          <a:xfrm>
            <a:off x="181234" y="2962513"/>
            <a:ext cx="5828261" cy="3336679"/>
          </a:xfrm>
          <a:prstGeom prst="rect">
            <a:avLst/>
          </a:prstGeom>
        </p:spPr>
      </p:pic>
      <p:pic>
        <p:nvPicPr>
          <p:cNvPr id="5" name="Picture 4">
            <a:extLst>
              <a:ext uri="{FF2B5EF4-FFF2-40B4-BE49-F238E27FC236}">
                <a16:creationId xmlns:a16="http://schemas.microsoft.com/office/drawing/2014/main" id="{447797D2-8560-2451-F013-403E9705FF0D}"/>
              </a:ext>
            </a:extLst>
          </p:cNvPr>
          <p:cNvPicPr>
            <a:picLocks noChangeAspect="1"/>
          </p:cNvPicPr>
          <p:nvPr/>
        </p:nvPicPr>
        <p:blipFill>
          <a:blip r:embed="rId3"/>
          <a:stretch>
            <a:fillRect/>
          </a:stretch>
        </p:blipFill>
        <p:spPr>
          <a:xfrm>
            <a:off x="6182505" y="3749328"/>
            <a:ext cx="5828261" cy="1763049"/>
          </a:xfrm>
          <a:prstGeom prst="rect">
            <a:avLst/>
          </a:prstGeom>
        </p:spPr>
      </p:pic>
    </p:spTree>
    <p:extLst>
      <p:ext uri="{BB962C8B-B14F-4D97-AF65-F5344CB8AC3E}">
        <p14:creationId xmlns:p14="http://schemas.microsoft.com/office/powerpoint/2010/main" val="3421745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dotted line with a black line&#10;&#10;Description automatically generated">
            <a:extLst>
              <a:ext uri="{FF2B5EF4-FFF2-40B4-BE49-F238E27FC236}">
                <a16:creationId xmlns:a16="http://schemas.microsoft.com/office/drawing/2014/main" id="{8C4A2049-9E23-5619-8265-C46D135555D2}"/>
              </a:ext>
            </a:extLst>
          </p:cNvPr>
          <p:cNvPicPr>
            <a:picLocks noChangeAspect="1"/>
          </p:cNvPicPr>
          <p:nvPr/>
        </p:nvPicPr>
        <p:blipFill>
          <a:blip r:embed="rId2"/>
          <a:stretch>
            <a:fillRect/>
          </a:stretch>
        </p:blipFill>
        <p:spPr>
          <a:xfrm>
            <a:off x="642938" y="731838"/>
            <a:ext cx="5353050" cy="3028950"/>
          </a:xfrm>
          <a:prstGeom prst="rect">
            <a:avLst/>
          </a:prstGeom>
        </p:spPr>
      </p:pic>
      <p:pic>
        <p:nvPicPr>
          <p:cNvPr id="10" name="Content Placeholder 9" descr="A number on a white background&#10;&#10;Description automatically generated">
            <a:extLst>
              <a:ext uri="{FF2B5EF4-FFF2-40B4-BE49-F238E27FC236}">
                <a16:creationId xmlns:a16="http://schemas.microsoft.com/office/drawing/2014/main" id="{125EB7CB-79B5-97AE-DFF9-7E82768B9634}"/>
              </a:ext>
            </a:extLst>
          </p:cNvPr>
          <p:cNvPicPr>
            <a:picLocks noGrp="1" noChangeAspect="1"/>
          </p:cNvPicPr>
          <p:nvPr>
            <p:ph idx="1"/>
          </p:nvPr>
        </p:nvPicPr>
        <p:blipFill>
          <a:blip r:embed="rId3"/>
          <a:stretch>
            <a:fillRect/>
          </a:stretch>
        </p:blipFill>
        <p:spPr>
          <a:xfrm>
            <a:off x="642938" y="3825875"/>
            <a:ext cx="5353050" cy="1071563"/>
          </a:xfrm>
        </p:spPr>
      </p:pic>
      <p:pic>
        <p:nvPicPr>
          <p:cNvPr id="8" name="Picture 7" descr="A close up of a number&#10;&#10;Description automatically generated">
            <a:extLst>
              <a:ext uri="{FF2B5EF4-FFF2-40B4-BE49-F238E27FC236}">
                <a16:creationId xmlns:a16="http://schemas.microsoft.com/office/drawing/2014/main" id="{26FD1BC6-6F13-A30C-D3B5-C56F3EFA7AAD}"/>
              </a:ext>
            </a:extLst>
          </p:cNvPr>
          <p:cNvPicPr>
            <a:picLocks noChangeAspect="1"/>
          </p:cNvPicPr>
          <p:nvPr/>
        </p:nvPicPr>
        <p:blipFill>
          <a:blip r:embed="rId4"/>
          <a:stretch>
            <a:fillRect/>
          </a:stretch>
        </p:blipFill>
        <p:spPr>
          <a:xfrm>
            <a:off x="642938" y="5421313"/>
            <a:ext cx="5353050" cy="1160463"/>
          </a:xfrm>
          <a:prstGeom prst="rect">
            <a:avLst/>
          </a:prstGeom>
        </p:spPr>
      </p:pic>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6381684" y="728904"/>
            <a:ext cx="5204184" cy="5400186"/>
          </a:xfrm>
        </p:spPr>
        <p:txBody>
          <a:bodyPr vert="horz" lIns="91440" tIns="45720" rIns="91440" bIns="45720" rtlCol="0" anchor="ctr">
            <a:normAutofit/>
          </a:bodyPr>
          <a:lstStyle/>
          <a:p>
            <a:pPr algn="ctr"/>
            <a:r>
              <a:rPr lang="en-US" sz="5200" kern="1200">
                <a:solidFill>
                  <a:schemeClr val="tx1"/>
                </a:solidFill>
                <a:latin typeface="+mj-lt"/>
                <a:ea typeface="+mj-ea"/>
                <a:cs typeface="+mj-cs"/>
              </a:rPr>
              <a:t>NEURAL NETWORK</a:t>
            </a:r>
          </a:p>
        </p:txBody>
      </p:sp>
    </p:spTree>
    <p:extLst>
      <p:ext uri="{BB962C8B-B14F-4D97-AF65-F5344CB8AC3E}">
        <p14:creationId xmlns:p14="http://schemas.microsoft.com/office/powerpoint/2010/main" val="1595180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1097280" y="-202002"/>
            <a:ext cx="10058400" cy="93906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000" b="1" i="1"/>
              <a:t>RESULTS</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1835949" y="3288020"/>
            <a:ext cx="10058400" cy="741218"/>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sz="2400" b="1"/>
              <a:t>Mean Square Error (MSE)</a:t>
            </a:r>
          </a:p>
        </p:txBody>
      </p:sp>
      <p:sp>
        <p:nvSpPr>
          <p:cNvPr id="4" name="AutoShape 2">
            <a:extLst>
              <a:ext uri="{FF2B5EF4-FFF2-40B4-BE49-F238E27FC236}">
                <a16:creationId xmlns:a16="http://schemas.microsoft.com/office/drawing/2014/main" id="{60982057-387F-5284-F06F-75D3BA0DFF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0E716F-6623-186A-B6D3-4B862ABED3F6}"/>
                  </a:ext>
                </a:extLst>
              </p:cNvPr>
              <p:cNvSpPr txBox="1"/>
              <p:nvPr/>
            </p:nvSpPr>
            <p:spPr>
              <a:xfrm>
                <a:off x="5015621" y="3688854"/>
                <a:ext cx="3206830" cy="839332"/>
              </a:xfrm>
              <a:prstGeom prst="rect">
                <a:avLst/>
              </a:prstGeom>
              <a:noFill/>
            </p:spPr>
            <p:txBody>
              <a:bodyPr wrap="square" rtlCol="0">
                <a:spAutoFit/>
              </a:bodyPr>
              <a:lstStyle/>
              <a:p>
                <a:r>
                  <a:rPr lang="en-US" sz="2400" b="1"/>
                  <a:t>R Square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𝑹</m:t>
                        </m:r>
                      </m:e>
                      <m:sup>
                        <m:r>
                          <a:rPr lang="en-US" sz="2400" b="1" i="1" smtClean="0">
                            <a:latin typeface="Cambria Math" panose="02040503050406030204" pitchFamily="18" charset="0"/>
                          </a:rPr>
                          <m:t>𝟐</m:t>
                        </m:r>
                      </m:sup>
                    </m:sSup>
                  </m:oMath>
                </a14:m>
                <a:r>
                  <a:rPr lang="en-US" sz="2400" b="1"/>
                  <a:t>)</a:t>
                </a:r>
                <a:br>
                  <a:rPr lang="en-US" sz="2400" b="1"/>
                </a:br>
                <a:endParaRPr lang="en-US" sz="2400" b="1"/>
              </a:p>
            </p:txBody>
          </p:sp>
        </mc:Choice>
        <mc:Fallback xmlns="">
          <p:sp>
            <p:nvSpPr>
              <p:cNvPr id="8" name="TextBox 7">
                <a:extLst>
                  <a:ext uri="{FF2B5EF4-FFF2-40B4-BE49-F238E27FC236}">
                    <a16:creationId xmlns:a16="http://schemas.microsoft.com/office/drawing/2014/main" id="{0B0E716F-6623-186A-B6D3-4B862ABED3F6}"/>
                  </a:ext>
                </a:extLst>
              </p:cNvPr>
              <p:cNvSpPr txBox="1">
                <a:spLocks noRot="1" noChangeAspect="1" noMove="1" noResize="1" noEditPoints="1" noAdjustHandles="1" noChangeArrowheads="1" noChangeShapeType="1" noTextEdit="1"/>
              </p:cNvSpPr>
              <p:nvPr/>
            </p:nvSpPr>
            <p:spPr>
              <a:xfrm>
                <a:off x="5015621" y="3688854"/>
                <a:ext cx="3206830" cy="839332"/>
              </a:xfrm>
              <a:prstGeom prst="rect">
                <a:avLst/>
              </a:prstGeom>
              <a:blipFill>
                <a:blip r:embed="rId2"/>
                <a:stretch>
                  <a:fillRect l="-3042" t="-434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4DAB1C7-F60D-5151-C0E0-8515ED4DAA56}"/>
              </a:ext>
            </a:extLst>
          </p:cNvPr>
          <p:cNvSpPr txBox="1"/>
          <p:nvPr/>
        </p:nvSpPr>
        <p:spPr>
          <a:xfrm>
            <a:off x="7361930" y="3308872"/>
            <a:ext cx="7029450" cy="677108"/>
          </a:xfrm>
          <a:prstGeom prst="rect">
            <a:avLst/>
          </a:prstGeom>
          <a:noFill/>
        </p:spPr>
        <p:txBody>
          <a:bodyPr wrap="square">
            <a:spAutoFit/>
          </a:bodyPr>
          <a:lstStyle/>
          <a:p>
            <a:r>
              <a:rPr lang="en-US" sz="2000" b="1"/>
              <a:t>Root Mean Square Error (RMSE)</a:t>
            </a:r>
            <a:br>
              <a:rPr lang="en-US" b="1"/>
            </a:br>
            <a:endParaRPr lang="en-US" b="1"/>
          </a:p>
        </p:txBody>
      </p:sp>
      <p:sp>
        <p:nvSpPr>
          <p:cNvPr id="14" name="AutoShape 2">
            <a:extLst>
              <a:ext uri="{FF2B5EF4-FFF2-40B4-BE49-F238E27FC236}">
                <a16:creationId xmlns:a16="http://schemas.microsoft.com/office/drawing/2014/main" id="{45C77FB0-5C8D-DB0A-EBAE-B93E5536FCF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4EB593E3-95F6-FA7D-3833-997B8FAA96AB}"/>
              </a:ext>
            </a:extLst>
          </p:cNvPr>
          <p:cNvPicPr>
            <a:picLocks noChangeAspect="1"/>
          </p:cNvPicPr>
          <p:nvPr/>
        </p:nvPicPr>
        <p:blipFill>
          <a:blip r:embed="rId3"/>
          <a:stretch>
            <a:fillRect/>
          </a:stretch>
        </p:blipFill>
        <p:spPr>
          <a:xfrm>
            <a:off x="145632" y="613948"/>
            <a:ext cx="5804211" cy="2696392"/>
          </a:xfrm>
          <a:prstGeom prst="rect">
            <a:avLst/>
          </a:prstGeom>
        </p:spPr>
      </p:pic>
      <p:sp>
        <p:nvSpPr>
          <p:cNvPr id="16" name="AutoShape 4">
            <a:extLst>
              <a:ext uri="{FF2B5EF4-FFF2-40B4-BE49-F238E27FC236}">
                <a16:creationId xmlns:a16="http://schemas.microsoft.com/office/drawing/2014/main" id="{0410B4B7-74C7-13CC-4C8A-9C6C7B9271C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BD181016-6D6A-8364-34AC-500ECF7F1500}"/>
              </a:ext>
            </a:extLst>
          </p:cNvPr>
          <p:cNvPicPr>
            <a:picLocks noChangeAspect="1"/>
          </p:cNvPicPr>
          <p:nvPr/>
        </p:nvPicPr>
        <p:blipFill>
          <a:blip r:embed="rId4"/>
          <a:stretch>
            <a:fillRect/>
          </a:stretch>
        </p:blipFill>
        <p:spPr>
          <a:xfrm>
            <a:off x="6208967" y="757913"/>
            <a:ext cx="5803739" cy="2563633"/>
          </a:xfrm>
          <a:prstGeom prst="rect">
            <a:avLst/>
          </a:prstGeom>
        </p:spPr>
      </p:pic>
      <p:sp>
        <p:nvSpPr>
          <p:cNvPr id="18" name="AutoShape 6">
            <a:extLst>
              <a:ext uri="{FF2B5EF4-FFF2-40B4-BE49-F238E27FC236}">
                <a16:creationId xmlns:a16="http://schemas.microsoft.com/office/drawing/2014/main" id="{4517B27B-08E4-FF28-6AFA-8AB02E66C93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668F74E8-420B-D164-876C-6326734233D1}"/>
              </a:ext>
            </a:extLst>
          </p:cNvPr>
          <p:cNvPicPr>
            <a:picLocks noChangeAspect="1"/>
          </p:cNvPicPr>
          <p:nvPr/>
        </p:nvPicPr>
        <p:blipFill>
          <a:blip r:embed="rId5"/>
          <a:stretch>
            <a:fillRect/>
          </a:stretch>
        </p:blipFill>
        <p:spPr>
          <a:xfrm>
            <a:off x="3788205" y="4170217"/>
            <a:ext cx="5194429" cy="2578723"/>
          </a:xfrm>
          <a:prstGeom prst="rect">
            <a:avLst/>
          </a:prstGeom>
        </p:spPr>
      </p:pic>
    </p:spTree>
    <p:extLst>
      <p:ext uri="{BB962C8B-B14F-4D97-AF65-F5344CB8AC3E}">
        <p14:creationId xmlns:p14="http://schemas.microsoft.com/office/powerpoint/2010/main" val="6168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937952" y="54033"/>
            <a:ext cx="10515600" cy="876041"/>
          </a:xfrm>
        </p:spPr>
        <p:txBody>
          <a:bodyPr/>
          <a:lstStyle/>
          <a:p>
            <a:pPr algn="ctr"/>
            <a:r>
              <a:rPr lang="en-US">
                <a:latin typeface="Times New Roman" panose="02020603050405020304" pitchFamily="18" charset="0"/>
                <a:cs typeface="Times New Roman" panose="02020603050405020304" pitchFamily="18" charset="0"/>
              </a:rPr>
              <a:t>MODEL EVALUATION</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22786AC-6D13-E5C1-B8E2-9BED5A388E85}"/>
                  </a:ext>
                </a:extLst>
              </p:cNvPr>
              <p:cNvGraphicFramePr>
                <a:graphicFrameLocks noGrp="1"/>
              </p:cNvGraphicFramePr>
              <p:nvPr>
                <p:extLst>
                  <p:ext uri="{D42A27DB-BD31-4B8C-83A1-F6EECF244321}">
                    <p14:modId xmlns:p14="http://schemas.microsoft.com/office/powerpoint/2010/main" val="2851335608"/>
                  </p:ext>
                </p:extLst>
              </p:nvPr>
            </p:nvGraphicFramePr>
            <p:xfrm>
              <a:off x="1551709" y="930074"/>
              <a:ext cx="8586625" cy="5374185"/>
            </p:xfrm>
            <a:graphic>
              <a:graphicData uri="http://schemas.openxmlformats.org/drawingml/2006/table">
                <a:tbl>
                  <a:tblPr firstRow="1" bandRow="1">
                    <a:tableStyleId>{5C22544A-7EE6-4342-B048-85BDC9FD1C3A}</a:tableStyleId>
                  </a:tblPr>
                  <a:tblGrid>
                    <a:gridCol w="3858632">
                      <a:extLst>
                        <a:ext uri="{9D8B030D-6E8A-4147-A177-3AD203B41FA5}">
                          <a16:colId xmlns:a16="http://schemas.microsoft.com/office/drawing/2014/main" val="2082539022"/>
                        </a:ext>
                      </a:extLst>
                    </a:gridCol>
                    <a:gridCol w="1444939">
                      <a:extLst>
                        <a:ext uri="{9D8B030D-6E8A-4147-A177-3AD203B41FA5}">
                          <a16:colId xmlns:a16="http://schemas.microsoft.com/office/drawing/2014/main" val="3230108379"/>
                        </a:ext>
                      </a:extLst>
                    </a:gridCol>
                    <a:gridCol w="1818459">
                      <a:extLst>
                        <a:ext uri="{9D8B030D-6E8A-4147-A177-3AD203B41FA5}">
                          <a16:colId xmlns:a16="http://schemas.microsoft.com/office/drawing/2014/main" val="1951586614"/>
                        </a:ext>
                      </a:extLst>
                    </a:gridCol>
                    <a:gridCol w="1464595">
                      <a:extLst>
                        <a:ext uri="{9D8B030D-6E8A-4147-A177-3AD203B41FA5}">
                          <a16:colId xmlns:a16="http://schemas.microsoft.com/office/drawing/2014/main" val="2384982793"/>
                        </a:ext>
                      </a:extLst>
                    </a:gridCol>
                  </a:tblGrid>
                  <a:tr h="0">
                    <a:tc>
                      <a:txBody>
                        <a:bodyPr/>
                        <a:lstStyle/>
                        <a:p>
                          <a:r>
                            <a:rPr lang="en-US"/>
                            <a:t>Model</a:t>
                          </a:r>
                        </a:p>
                      </a:txBody>
                      <a:tcPr/>
                    </a:tc>
                    <a:tc>
                      <a:txBody>
                        <a:bodyPr/>
                        <a:lstStyle/>
                        <a:p>
                          <a:r>
                            <a:rPr lang="en-US"/>
                            <a:t>MSE</a:t>
                          </a:r>
                        </a:p>
                      </a:txBody>
                      <a:tcPr/>
                    </a:tc>
                    <a:tc>
                      <a:txBody>
                        <a:bodyPr/>
                        <a:lstStyle/>
                        <a:p>
                          <a:r>
                            <a:rPr lang="en-US"/>
                            <a:t>RMSE</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𝑹</m:t>
                                    </m:r>
                                  </m:e>
                                  <m:sup>
                                    <m:r>
                                      <a:rPr lang="en-US" b="1" i="1" smtClean="0">
                                        <a:latin typeface="Cambria Math" panose="02040503050406030204" pitchFamily="18" charset="0"/>
                                      </a:rPr>
                                      <m:t>𝟐</m:t>
                                    </m:r>
                                  </m:sup>
                                </m:sSup>
                              </m:oMath>
                            </m:oMathPara>
                          </a14:m>
                          <a:endParaRPr lang="en-US"/>
                        </a:p>
                      </a:txBody>
                      <a:tcPr/>
                    </a:tc>
                    <a:extLst>
                      <a:ext uri="{0D108BD9-81ED-4DB2-BD59-A6C34878D82A}">
                        <a16:rowId xmlns:a16="http://schemas.microsoft.com/office/drawing/2014/main" val="2326161385"/>
                      </a:ext>
                    </a:extLst>
                  </a:tr>
                  <a:tr h="440570">
                    <a:tc>
                      <a:txBody>
                        <a:bodyPr/>
                        <a:lstStyle/>
                        <a:p>
                          <a:r>
                            <a:rPr lang="en-US"/>
                            <a:t>Linear Regression</a:t>
                          </a:r>
                        </a:p>
                      </a:txBody>
                      <a:tcPr/>
                    </a:tc>
                    <a:tc>
                      <a:txBody>
                        <a:bodyPr/>
                        <a:lstStyle/>
                        <a:p>
                          <a:pPr algn="ctr" fontAlgn="ctr"/>
                          <a:r>
                            <a:rPr lang="en-US" sz="1800" b="0" i="0" u="none" strike="noStrike">
                              <a:solidFill>
                                <a:srgbClr val="000000"/>
                              </a:solidFill>
                              <a:effectLst/>
                              <a:latin typeface="Segoe UI" panose="020B0502040204020203" pitchFamily="34" charset="0"/>
                            </a:rPr>
                            <a:t>9841.131</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99.20247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69.29337</a:t>
                          </a:r>
                        </a:p>
                      </a:txBody>
                      <a:tcPr marL="7620" marR="7620" marT="7620" marB="0" anchor="ctr"/>
                    </a:tc>
                    <a:extLst>
                      <a:ext uri="{0D108BD9-81ED-4DB2-BD59-A6C34878D82A}">
                        <a16:rowId xmlns:a16="http://schemas.microsoft.com/office/drawing/2014/main" val="1771884861"/>
                      </a:ext>
                    </a:extLst>
                  </a:tr>
                  <a:tr h="370840">
                    <a:tc>
                      <a:txBody>
                        <a:bodyPr/>
                        <a:lstStyle/>
                        <a:p>
                          <a:r>
                            <a:rPr lang="en-US"/>
                            <a:t>Linear Regression – Poly 2</a:t>
                          </a:r>
                        </a:p>
                      </a:txBody>
                      <a:tcPr/>
                    </a:tc>
                    <a:tc>
                      <a:txBody>
                        <a:bodyPr/>
                        <a:lstStyle/>
                        <a:p>
                          <a:pPr algn="ctr" fontAlgn="ctr"/>
                          <a:r>
                            <a:rPr lang="en-US" sz="1800" b="0" i="0" u="none" strike="noStrike">
                              <a:solidFill>
                                <a:srgbClr val="000000"/>
                              </a:solidFill>
                              <a:effectLst/>
                              <a:latin typeface="Segoe UI" panose="020B0502040204020203" pitchFamily="34" charset="0"/>
                            </a:rPr>
                            <a:t>9761.529</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98.80045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69.54175</a:t>
                          </a:r>
                        </a:p>
                      </a:txBody>
                      <a:tcPr marL="7620" marR="7620" marT="7620" marB="0" anchor="ctr"/>
                    </a:tc>
                    <a:extLst>
                      <a:ext uri="{0D108BD9-81ED-4DB2-BD59-A6C34878D82A}">
                        <a16:rowId xmlns:a16="http://schemas.microsoft.com/office/drawing/2014/main" val="3952597285"/>
                      </a:ext>
                    </a:extLst>
                  </a:tr>
                  <a:tr h="370840">
                    <a:tc>
                      <a:txBody>
                        <a:bodyPr/>
                        <a:lstStyle/>
                        <a:p>
                          <a:r>
                            <a:rPr lang="en-US"/>
                            <a:t>Linear Regression – Poly 3</a:t>
                          </a:r>
                        </a:p>
                      </a:txBody>
                      <a:tcPr/>
                    </a:tc>
                    <a:tc>
                      <a:txBody>
                        <a:bodyPr/>
                        <a:lstStyle/>
                        <a:p>
                          <a:pPr algn="ctr" fontAlgn="ctr"/>
                          <a:r>
                            <a:rPr lang="en-US" sz="1800" b="0" i="0" u="none" strike="noStrike">
                              <a:solidFill>
                                <a:srgbClr val="000000"/>
                              </a:solidFill>
                              <a:effectLst/>
                              <a:latin typeface="Segoe UI" panose="020B0502040204020203" pitchFamily="34" charset="0"/>
                            </a:rPr>
                            <a:t>9577.911</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97.8668</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70.11467</a:t>
                          </a:r>
                        </a:p>
                      </a:txBody>
                      <a:tcPr marL="7620" marR="7620" marT="7620" marB="0" anchor="ctr"/>
                    </a:tc>
                    <a:extLst>
                      <a:ext uri="{0D108BD9-81ED-4DB2-BD59-A6C34878D82A}">
                        <a16:rowId xmlns:a16="http://schemas.microsoft.com/office/drawing/2014/main" val="2706133493"/>
                      </a:ext>
                    </a:extLst>
                  </a:tr>
                  <a:tr h="370840">
                    <a:tc>
                      <a:txBody>
                        <a:bodyPr/>
                        <a:lstStyle/>
                        <a:p>
                          <a:r>
                            <a:rPr lang="en-US"/>
                            <a:t>Linear Regression – Poly 4</a:t>
                          </a:r>
                        </a:p>
                      </a:txBody>
                      <a:tcPr/>
                    </a:tc>
                    <a:tc>
                      <a:txBody>
                        <a:bodyPr/>
                        <a:lstStyle/>
                        <a:p>
                          <a:pPr algn="ctr" fontAlgn="ctr"/>
                          <a:r>
                            <a:rPr lang="en-US" sz="1800" b="0" i="0" u="none" strike="noStrike">
                              <a:solidFill>
                                <a:srgbClr val="000000"/>
                              </a:solidFill>
                              <a:effectLst/>
                              <a:latin typeface="Segoe UI" panose="020B0502040204020203" pitchFamily="34" charset="0"/>
                            </a:rPr>
                            <a:t>9512.586</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97.53249</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70.31851</a:t>
                          </a:r>
                        </a:p>
                      </a:txBody>
                      <a:tcPr marL="7620" marR="7620" marT="7620" marB="0" anchor="ctr"/>
                    </a:tc>
                    <a:extLst>
                      <a:ext uri="{0D108BD9-81ED-4DB2-BD59-A6C34878D82A}">
                        <a16:rowId xmlns:a16="http://schemas.microsoft.com/office/drawing/2014/main" val="4224417566"/>
                      </a:ext>
                    </a:extLst>
                  </a:tr>
                  <a:tr h="482455">
                    <a:tc>
                      <a:txBody>
                        <a:bodyPr/>
                        <a:lstStyle/>
                        <a:p>
                          <a:r>
                            <a:rPr lang="en-US"/>
                            <a:t>Linear Regression – Interaction term</a:t>
                          </a:r>
                        </a:p>
                      </a:txBody>
                      <a:tcPr/>
                    </a:tc>
                    <a:tc>
                      <a:txBody>
                        <a:bodyPr/>
                        <a:lstStyle/>
                        <a:p>
                          <a:pPr algn="ctr" fontAlgn="ctr"/>
                          <a:r>
                            <a:rPr lang="en-US" sz="1800" b="0" i="0" u="none" strike="noStrike">
                              <a:solidFill>
                                <a:srgbClr val="000000"/>
                              </a:solidFill>
                              <a:effectLst/>
                              <a:latin typeface="Segoe UI" panose="020B0502040204020203" pitchFamily="34" charset="0"/>
                            </a:rPr>
                            <a:t>3223.339</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56.77445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89.94243</a:t>
                          </a:r>
                        </a:p>
                      </a:txBody>
                      <a:tcPr marL="7620" marR="7620" marT="7620" marB="0" anchor="ctr"/>
                    </a:tc>
                    <a:extLst>
                      <a:ext uri="{0D108BD9-81ED-4DB2-BD59-A6C34878D82A}">
                        <a16:rowId xmlns:a16="http://schemas.microsoft.com/office/drawing/2014/main" val="728749963"/>
                      </a:ext>
                    </a:extLst>
                  </a:tr>
                  <a:tr h="370840">
                    <a:tc>
                      <a:txBody>
                        <a:bodyPr/>
                        <a:lstStyle/>
                        <a:p>
                          <a:r>
                            <a:rPr lang="en-US"/>
                            <a:t>Forward Sub Selection</a:t>
                          </a:r>
                        </a:p>
                      </a:txBody>
                      <a:tcPr/>
                    </a:tc>
                    <a:tc>
                      <a:txBody>
                        <a:bodyPr/>
                        <a:lstStyle/>
                        <a:p>
                          <a:pPr algn="ctr" fontAlgn="ctr"/>
                          <a:r>
                            <a:rPr lang="en-US" sz="1800" b="0" i="0" u="none" strike="noStrike">
                              <a:solidFill>
                                <a:srgbClr val="000000"/>
                              </a:solidFill>
                              <a:effectLst/>
                              <a:latin typeface="Segoe UI" panose="020B0502040204020203" pitchFamily="34" charset="0"/>
                            </a:rPr>
                            <a:t>9905.524</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99.5265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69.09245</a:t>
                          </a:r>
                        </a:p>
                      </a:txBody>
                      <a:tcPr marL="7620" marR="7620" marT="7620" marB="0" anchor="ctr"/>
                    </a:tc>
                    <a:extLst>
                      <a:ext uri="{0D108BD9-81ED-4DB2-BD59-A6C34878D82A}">
                        <a16:rowId xmlns:a16="http://schemas.microsoft.com/office/drawing/2014/main" val="3490780700"/>
                      </a:ext>
                    </a:extLst>
                  </a:tr>
                  <a:tr h="370840">
                    <a:tc>
                      <a:txBody>
                        <a:bodyPr/>
                        <a:lstStyle/>
                        <a:p>
                          <a:r>
                            <a:rPr lang="en-US"/>
                            <a:t>Backward Sub selection</a:t>
                          </a:r>
                        </a:p>
                      </a:txBody>
                      <a:tcPr/>
                    </a:tc>
                    <a:tc>
                      <a:txBody>
                        <a:bodyPr/>
                        <a:lstStyle/>
                        <a:p>
                          <a:pPr algn="ctr" fontAlgn="ctr"/>
                          <a:r>
                            <a:rPr lang="en-US" sz="1800" b="0" i="0" u="none" strike="noStrike">
                              <a:solidFill>
                                <a:srgbClr val="000000"/>
                              </a:solidFill>
                              <a:effectLst/>
                              <a:latin typeface="Segoe UI" panose="020B0502040204020203" pitchFamily="34" charset="0"/>
                            </a:rPr>
                            <a:t>9915.277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99.57548</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69.06202</a:t>
                          </a:r>
                        </a:p>
                      </a:txBody>
                      <a:tcPr marL="7620" marR="7620" marT="7620" marB="0" anchor="ctr"/>
                    </a:tc>
                    <a:extLst>
                      <a:ext uri="{0D108BD9-81ED-4DB2-BD59-A6C34878D82A}">
                        <a16:rowId xmlns:a16="http://schemas.microsoft.com/office/drawing/2014/main" val="337293455"/>
                      </a:ext>
                    </a:extLst>
                  </a:tr>
                  <a:tr h="370840">
                    <a:tc>
                      <a:txBody>
                        <a:bodyPr/>
                        <a:lstStyle/>
                        <a:p>
                          <a:r>
                            <a:rPr lang="en-US"/>
                            <a:t>Lasso Regression</a:t>
                          </a:r>
                        </a:p>
                      </a:txBody>
                      <a:tcPr/>
                    </a:tc>
                    <a:tc>
                      <a:txBody>
                        <a:bodyPr/>
                        <a:lstStyle/>
                        <a:p>
                          <a:pPr algn="ctr" fontAlgn="ctr"/>
                          <a:r>
                            <a:rPr lang="en-US" sz="1800" b="0" i="0" u="none" strike="noStrike">
                              <a:solidFill>
                                <a:srgbClr val="000000"/>
                              </a:solidFill>
                              <a:effectLst/>
                              <a:latin typeface="Segoe UI" panose="020B0502040204020203" pitchFamily="34" charset="0"/>
                            </a:rPr>
                            <a:t>11595.847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107.68402</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63.81824</a:t>
                          </a:r>
                        </a:p>
                      </a:txBody>
                      <a:tcPr marL="7620" marR="7620" marT="7620" marB="0" anchor="ctr"/>
                    </a:tc>
                    <a:extLst>
                      <a:ext uri="{0D108BD9-81ED-4DB2-BD59-A6C34878D82A}">
                        <a16:rowId xmlns:a16="http://schemas.microsoft.com/office/drawing/2014/main" val="4074131856"/>
                      </a:ext>
                    </a:extLst>
                  </a:tr>
                  <a:tr h="370840">
                    <a:tc>
                      <a:txBody>
                        <a:bodyPr/>
                        <a:lstStyle/>
                        <a:p>
                          <a:r>
                            <a:rPr lang="en-US"/>
                            <a:t>Ridge Regression</a:t>
                          </a:r>
                        </a:p>
                      </a:txBody>
                      <a:tcPr/>
                    </a:tc>
                    <a:tc>
                      <a:txBody>
                        <a:bodyPr/>
                        <a:lstStyle/>
                        <a:p>
                          <a:pPr algn="ctr" fontAlgn="ctr"/>
                          <a:r>
                            <a:rPr lang="en-US" sz="1800" b="0" i="0" u="none" strike="noStrike">
                              <a:solidFill>
                                <a:srgbClr val="000000"/>
                              </a:solidFill>
                              <a:effectLst/>
                              <a:latin typeface="Segoe UI" panose="020B0502040204020203" pitchFamily="34" charset="0"/>
                            </a:rPr>
                            <a:t>9980.374</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99.90182</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68.8589</a:t>
                          </a:r>
                        </a:p>
                      </a:txBody>
                      <a:tcPr marL="7620" marR="7620" marT="7620" marB="0" anchor="ctr"/>
                    </a:tc>
                    <a:extLst>
                      <a:ext uri="{0D108BD9-81ED-4DB2-BD59-A6C34878D82A}">
                        <a16:rowId xmlns:a16="http://schemas.microsoft.com/office/drawing/2014/main" val="1269340317"/>
                      </a:ext>
                    </a:extLst>
                  </a:tr>
                  <a:tr h="370840">
                    <a:tc>
                      <a:txBody>
                        <a:bodyPr/>
                        <a:lstStyle/>
                        <a:p>
                          <a:r>
                            <a:rPr lang="en-US"/>
                            <a:t>Random Forest</a:t>
                          </a:r>
                        </a:p>
                      </a:txBody>
                      <a:tcPr/>
                    </a:tc>
                    <a:tc>
                      <a:txBody>
                        <a:bodyPr/>
                        <a:lstStyle/>
                        <a:p>
                          <a:pPr algn="ctr" fontAlgn="ctr"/>
                          <a:r>
                            <a:rPr lang="en-US" sz="1800" b="0" i="0" u="none" strike="noStrike">
                              <a:solidFill>
                                <a:srgbClr val="000000"/>
                              </a:solidFill>
                              <a:effectLst/>
                              <a:latin typeface="Segoe UI" panose="020B0502040204020203" pitchFamily="34" charset="0"/>
                            </a:rPr>
                            <a:t>4987.375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70.62135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84.43822</a:t>
                          </a:r>
                        </a:p>
                      </a:txBody>
                      <a:tcPr marL="7620" marR="7620" marT="7620" marB="0" anchor="ctr"/>
                    </a:tc>
                    <a:extLst>
                      <a:ext uri="{0D108BD9-81ED-4DB2-BD59-A6C34878D82A}">
                        <a16:rowId xmlns:a16="http://schemas.microsoft.com/office/drawing/2014/main" val="2918819707"/>
                      </a:ext>
                    </a:extLst>
                  </a:tr>
                  <a:tr h="370840">
                    <a:tc>
                      <a:txBody>
                        <a:bodyPr/>
                        <a:lstStyle/>
                        <a:p>
                          <a:r>
                            <a:rPr lang="en-US"/>
                            <a:t>Gradient Boosting Machine</a:t>
                          </a:r>
                        </a:p>
                      </a:txBody>
                      <a:tcPr/>
                    </a:tc>
                    <a:tc>
                      <a:txBody>
                        <a:bodyPr/>
                        <a:lstStyle/>
                        <a:p>
                          <a:pPr algn="ctr" fontAlgn="ctr"/>
                          <a:r>
                            <a:rPr lang="en-US" sz="1800" b="0" i="0" u="none" strike="noStrike">
                              <a:solidFill>
                                <a:srgbClr val="000000"/>
                              </a:solidFill>
                              <a:effectLst/>
                              <a:latin typeface="Segoe UI" panose="020B0502040204020203" pitchFamily="34" charset="0"/>
                            </a:rPr>
                            <a:t>2275.473</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47.70192</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92.89999</a:t>
                          </a:r>
                        </a:p>
                      </a:txBody>
                      <a:tcPr marL="7620" marR="7620" marT="7620" marB="0" anchor="ctr"/>
                    </a:tc>
                    <a:extLst>
                      <a:ext uri="{0D108BD9-81ED-4DB2-BD59-A6C34878D82A}">
                        <a16:rowId xmlns:a16="http://schemas.microsoft.com/office/drawing/2014/main" val="123948567"/>
                      </a:ext>
                    </a:extLst>
                  </a:tr>
                  <a:tr h="370840">
                    <a:tc>
                      <a:txBody>
                        <a:bodyPr/>
                        <a:lstStyle/>
                        <a:p>
                          <a:r>
                            <a:rPr lang="en-US"/>
                            <a:t>Principle Component Analysis</a:t>
                          </a:r>
                        </a:p>
                      </a:txBody>
                      <a:tcPr/>
                    </a:tc>
                    <a:tc>
                      <a:txBody>
                        <a:bodyPr/>
                        <a:lstStyle/>
                        <a:p>
                          <a:pPr algn="ctr" fontAlgn="ctr"/>
                          <a:r>
                            <a:rPr lang="en-US" sz="1800" b="0" i="0" u="none" strike="noStrike">
                              <a:solidFill>
                                <a:srgbClr val="000000"/>
                              </a:solidFill>
                              <a:effectLst/>
                              <a:latin typeface="Segoe UI" panose="020B0502040204020203" pitchFamily="34" charset="0"/>
                            </a:rPr>
                            <a:t>9839.166</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99.19257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69.2995</a:t>
                          </a:r>
                        </a:p>
                      </a:txBody>
                      <a:tcPr marL="7620" marR="7620" marT="7620" marB="0" anchor="ctr"/>
                    </a:tc>
                    <a:extLst>
                      <a:ext uri="{0D108BD9-81ED-4DB2-BD59-A6C34878D82A}">
                        <a16:rowId xmlns:a16="http://schemas.microsoft.com/office/drawing/2014/main" val="2226821879"/>
                      </a:ext>
                    </a:extLst>
                  </a:tr>
                  <a:tr h="370840">
                    <a:tc>
                      <a:txBody>
                        <a:bodyPr/>
                        <a:lstStyle/>
                        <a:p>
                          <a:r>
                            <a:rPr lang="en-US"/>
                            <a:t>Neural Network</a:t>
                          </a:r>
                        </a:p>
                      </a:txBody>
                      <a:tcPr/>
                    </a:tc>
                    <a:tc>
                      <a:txBody>
                        <a:bodyPr/>
                        <a:lstStyle/>
                        <a:p>
                          <a:pPr algn="ctr" fontAlgn="ctr"/>
                          <a:r>
                            <a:rPr lang="en-US" sz="1800" b="0" i="0" u="none" strike="noStrike">
                              <a:solidFill>
                                <a:srgbClr val="000000"/>
                              </a:solidFill>
                              <a:effectLst/>
                              <a:latin typeface="Segoe UI" panose="020B0502040204020203" pitchFamily="34" charset="0"/>
                            </a:rPr>
                            <a:t>2362.696</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48.60757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92.62784</a:t>
                          </a:r>
                        </a:p>
                      </a:txBody>
                      <a:tcPr marL="7620" marR="7620" marT="7620" marB="0" anchor="ctr"/>
                    </a:tc>
                    <a:extLst>
                      <a:ext uri="{0D108BD9-81ED-4DB2-BD59-A6C34878D82A}">
                        <a16:rowId xmlns:a16="http://schemas.microsoft.com/office/drawing/2014/main" val="1080187292"/>
                      </a:ext>
                    </a:extLst>
                  </a:tr>
                </a:tbl>
              </a:graphicData>
            </a:graphic>
          </p:graphicFrame>
        </mc:Choice>
        <mc:Fallback xmlns="">
          <p:graphicFrame>
            <p:nvGraphicFramePr>
              <p:cNvPr id="4" name="Table 3">
                <a:extLst>
                  <a:ext uri="{FF2B5EF4-FFF2-40B4-BE49-F238E27FC236}">
                    <a16:creationId xmlns:a16="http://schemas.microsoft.com/office/drawing/2014/main" id="{A22786AC-6D13-E5C1-B8E2-9BED5A388E85}"/>
                  </a:ext>
                </a:extLst>
              </p:cNvPr>
              <p:cNvGraphicFramePr>
                <a:graphicFrameLocks noGrp="1"/>
              </p:cNvGraphicFramePr>
              <p:nvPr>
                <p:extLst>
                  <p:ext uri="{D42A27DB-BD31-4B8C-83A1-F6EECF244321}">
                    <p14:modId xmlns:p14="http://schemas.microsoft.com/office/powerpoint/2010/main" val="2851335608"/>
                  </p:ext>
                </p:extLst>
              </p:nvPr>
            </p:nvGraphicFramePr>
            <p:xfrm>
              <a:off x="1551709" y="930074"/>
              <a:ext cx="8586625" cy="5374185"/>
            </p:xfrm>
            <a:graphic>
              <a:graphicData uri="http://schemas.openxmlformats.org/drawingml/2006/table">
                <a:tbl>
                  <a:tblPr firstRow="1" bandRow="1">
                    <a:tableStyleId>{5C22544A-7EE6-4342-B048-85BDC9FD1C3A}</a:tableStyleId>
                  </a:tblPr>
                  <a:tblGrid>
                    <a:gridCol w="3858632">
                      <a:extLst>
                        <a:ext uri="{9D8B030D-6E8A-4147-A177-3AD203B41FA5}">
                          <a16:colId xmlns:a16="http://schemas.microsoft.com/office/drawing/2014/main" val="2082539022"/>
                        </a:ext>
                      </a:extLst>
                    </a:gridCol>
                    <a:gridCol w="1444939">
                      <a:extLst>
                        <a:ext uri="{9D8B030D-6E8A-4147-A177-3AD203B41FA5}">
                          <a16:colId xmlns:a16="http://schemas.microsoft.com/office/drawing/2014/main" val="3230108379"/>
                        </a:ext>
                      </a:extLst>
                    </a:gridCol>
                    <a:gridCol w="1818459">
                      <a:extLst>
                        <a:ext uri="{9D8B030D-6E8A-4147-A177-3AD203B41FA5}">
                          <a16:colId xmlns:a16="http://schemas.microsoft.com/office/drawing/2014/main" val="1951586614"/>
                        </a:ext>
                      </a:extLst>
                    </a:gridCol>
                    <a:gridCol w="1464595">
                      <a:extLst>
                        <a:ext uri="{9D8B030D-6E8A-4147-A177-3AD203B41FA5}">
                          <a16:colId xmlns:a16="http://schemas.microsoft.com/office/drawing/2014/main" val="2384982793"/>
                        </a:ext>
                      </a:extLst>
                    </a:gridCol>
                  </a:tblGrid>
                  <a:tr h="371920">
                    <a:tc>
                      <a:txBody>
                        <a:bodyPr/>
                        <a:lstStyle/>
                        <a:p>
                          <a:r>
                            <a:rPr lang="en-US"/>
                            <a:t>Model</a:t>
                          </a:r>
                        </a:p>
                      </a:txBody>
                      <a:tcPr/>
                    </a:tc>
                    <a:tc>
                      <a:txBody>
                        <a:bodyPr/>
                        <a:lstStyle/>
                        <a:p>
                          <a:r>
                            <a:rPr lang="en-US"/>
                            <a:t>MSE</a:t>
                          </a:r>
                        </a:p>
                      </a:txBody>
                      <a:tcPr/>
                    </a:tc>
                    <a:tc>
                      <a:txBody>
                        <a:bodyPr/>
                        <a:lstStyle/>
                        <a:p>
                          <a:r>
                            <a:rPr lang="en-US"/>
                            <a:t>RMSE</a:t>
                          </a:r>
                        </a:p>
                      </a:txBody>
                      <a:tcPr/>
                    </a:tc>
                    <a:tc>
                      <a:txBody>
                        <a:bodyPr/>
                        <a:lstStyle/>
                        <a:p>
                          <a:endParaRPr lang="en-US"/>
                        </a:p>
                      </a:txBody>
                      <a:tcPr>
                        <a:blipFill>
                          <a:blip r:embed="rId2"/>
                          <a:stretch>
                            <a:fillRect l="-487917" t="-8197" r="-1667" b="-1373770"/>
                          </a:stretch>
                        </a:blipFill>
                      </a:tcPr>
                    </a:tc>
                    <a:extLst>
                      <a:ext uri="{0D108BD9-81ED-4DB2-BD59-A6C34878D82A}">
                        <a16:rowId xmlns:a16="http://schemas.microsoft.com/office/drawing/2014/main" val="2326161385"/>
                      </a:ext>
                    </a:extLst>
                  </a:tr>
                  <a:tr h="440570">
                    <a:tc>
                      <a:txBody>
                        <a:bodyPr/>
                        <a:lstStyle/>
                        <a:p>
                          <a:r>
                            <a:rPr lang="en-US"/>
                            <a:t>Linear Regression</a:t>
                          </a:r>
                        </a:p>
                      </a:txBody>
                      <a:tcPr/>
                    </a:tc>
                    <a:tc>
                      <a:txBody>
                        <a:bodyPr/>
                        <a:lstStyle/>
                        <a:p>
                          <a:pPr algn="ctr" fontAlgn="ctr"/>
                          <a:r>
                            <a:rPr lang="en-US" sz="1800" b="0" i="0" u="none" strike="noStrike">
                              <a:solidFill>
                                <a:srgbClr val="000000"/>
                              </a:solidFill>
                              <a:effectLst/>
                              <a:latin typeface="Segoe UI" panose="020B0502040204020203" pitchFamily="34" charset="0"/>
                            </a:rPr>
                            <a:t>9841.131</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99.20247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69.29337</a:t>
                          </a:r>
                        </a:p>
                      </a:txBody>
                      <a:tcPr marL="7620" marR="7620" marT="7620" marB="0" anchor="ctr"/>
                    </a:tc>
                    <a:extLst>
                      <a:ext uri="{0D108BD9-81ED-4DB2-BD59-A6C34878D82A}">
                        <a16:rowId xmlns:a16="http://schemas.microsoft.com/office/drawing/2014/main" val="1771884861"/>
                      </a:ext>
                    </a:extLst>
                  </a:tr>
                  <a:tr h="370840">
                    <a:tc>
                      <a:txBody>
                        <a:bodyPr/>
                        <a:lstStyle/>
                        <a:p>
                          <a:r>
                            <a:rPr lang="en-US"/>
                            <a:t>Linear Regression – Poly 2</a:t>
                          </a:r>
                        </a:p>
                      </a:txBody>
                      <a:tcPr/>
                    </a:tc>
                    <a:tc>
                      <a:txBody>
                        <a:bodyPr/>
                        <a:lstStyle/>
                        <a:p>
                          <a:pPr algn="ctr" fontAlgn="ctr"/>
                          <a:r>
                            <a:rPr lang="en-US" sz="1800" b="0" i="0" u="none" strike="noStrike">
                              <a:solidFill>
                                <a:srgbClr val="000000"/>
                              </a:solidFill>
                              <a:effectLst/>
                              <a:latin typeface="Segoe UI" panose="020B0502040204020203" pitchFamily="34" charset="0"/>
                            </a:rPr>
                            <a:t>9761.529</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98.80045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69.54175</a:t>
                          </a:r>
                        </a:p>
                      </a:txBody>
                      <a:tcPr marL="7620" marR="7620" marT="7620" marB="0" anchor="ctr"/>
                    </a:tc>
                    <a:extLst>
                      <a:ext uri="{0D108BD9-81ED-4DB2-BD59-A6C34878D82A}">
                        <a16:rowId xmlns:a16="http://schemas.microsoft.com/office/drawing/2014/main" val="3952597285"/>
                      </a:ext>
                    </a:extLst>
                  </a:tr>
                  <a:tr h="370840">
                    <a:tc>
                      <a:txBody>
                        <a:bodyPr/>
                        <a:lstStyle/>
                        <a:p>
                          <a:r>
                            <a:rPr lang="en-US"/>
                            <a:t>Linear Regression – Poly 3</a:t>
                          </a:r>
                        </a:p>
                      </a:txBody>
                      <a:tcPr/>
                    </a:tc>
                    <a:tc>
                      <a:txBody>
                        <a:bodyPr/>
                        <a:lstStyle/>
                        <a:p>
                          <a:pPr algn="ctr" fontAlgn="ctr"/>
                          <a:r>
                            <a:rPr lang="en-US" sz="1800" b="0" i="0" u="none" strike="noStrike">
                              <a:solidFill>
                                <a:srgbClr val="000000"/>
                              </a:solidFill>
                              <a:effectLst/>
                              <a:latin typeface="Segoe UI" panose="020B0502040204020203" pitchFamily="34" charset="0"/>
                            </a:rPr>
                            <a:t>9577.911</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97.8668</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70.11467</a:t>
                          </a:r>
                        </a:p>
                      </a:txBody>
                      <a:tcPr marL="7620" marR="7620" marT="7620" marB="0" anchor="ctr"/>
                    </a:tc>
                    <a:extLst>
                      <a:ext uri="{0D108BD9-81ED-4DB2-BD59-A6C34878D82A}">
                        <a16:rowId xmlns:a16="http://schemas.microsoft.com/office/drawing/2014/main" val="2706133493"/>
                      </a:ext>
                    </a:extLst>
                  </a:tr>
                  <a:tr h="370840">
                    <a:tc>
                      <a:txBody>
                        <a:bodyPr/>
                        <a:lstStyle/>
                        <a:p>
                          <a:r>
                            <a:rPr lang="en-US"/>
                            <a:t>Linear Regression – Poly 4</a:t>
                          </a:r>
                        </a:p>
                      </a:txBody>
                      <a:tcPr/>
                    </a:tc>
                    <a:tc>
                      <a:txBody>
                        <a:bodyPr/>
                        <a:lstStyle/>
                        <a:p>
                          <a:pPr algn="ctr" fontAlgn="ctr"/>
                          <a:r>
                            <a:rPr lang="en-US" sz="1800" b="0" i="0" u="none" strike="noStrike">
                              <a:solidFill>
                                <a:srgbClr val="000000"/>
                              </a:solidFill>
                              <a:effectLst/>
                              <a:latin typeface="Segoe UI" panose="020B0502040204020203" pitchFamily="34" charset="0"/>
                            </a:rPr>
                            <a:t>9512.586</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97.53249</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70.31851</a:t>
                          </a:r>
                        </a:p>
                      </a:txBody>
                      <a:tcPr marL="7620" marR="7620" marT="7620" marB="0" anchor="ctr"/>
                    </a:tc>
                    <a:extLst>
                      <a:ext uri="{0D108BD9-81ED-4DB2-BD59-A6C34878D82A}">
                        <a16:rowId xmlns:a16="http://schemas.microsoft.com/office/drawing/2014/main" val="4224417566"/>
                      </a:ext>
                    </a:extLst>
                  </a:tr>
                  <a:tr h="482455">
                    <a:tc>
                      <a:txBody>
                        <a:bodyPr/>
                        <a:lstStyle/>
                        <a:p>
                          <a:r>
                            <a:rPr lang="en-US"/>
                            <a:t>Linear Regression – Interaction term</a:t>
                          </a:r>
                        </a:p>
                      </a:txBody>
                      <a:tcPr/>
                    </a:tc>
                    <a:tc>
                      <a:txBody>
                        <a:bodyPr/>
                        <a:lstStyle/>
                        <a:p>
                          <a:pPr algn="ctr" fontAlgn="ctr"/>
                          <a:r>
                            <a:rPr lang="en-US" sz="1800" b="0" i="0" u="none" strike="noStrike">
                              <a:solidFill>
                                <a:srgbClr val="000000"/>
                              </a:solidFill>
                              <a:effectLst/>
                              <a:latin typeface="Segoe UI" panose="020B0502040204020203" pitchFamily="34" charset="0"/>
                            </a:rPr>
                            <a:t>3223.339</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56.77445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89.94243</a:t>
                          </a:r>
                        </a:p>
                      </a:txBody>
                      <a:tcPr marL="7620" marR="7620" marT="7620" marB="0" anchor="ctr"/>
                    </a:tc>
                    <a:extLst>
                      <a:ext uri="{0D108BD9-81ED-4DB2-BD59-A6C34878D82A}">
                        <a16:rowId xmlns:a16="http://schemas.microsoft.com/office/drawing/2014/main" val="728749963"/>
                      </a:ext>
                    </a:extLst>
                  </a:tr>
                  <a:tr h="370840">
                    <a:tc>
                      <a:txBody>
                        <a:bodyPr/>
                        <a:lstStyle/>
                        <a:p>
                          <a:r>
                            <a:rPr lang="en-US"/>
                            <a:t>Forward Sub Selection</a:t>
                          </a:r>
                        </a:p>
                      </a:txBody>
                      <a:tcPr/>
                    </a:tc>
                    <a:tc>
                      <a:txBody>
                        <a:bodyPr/>
                        <a:lstStyle/>
                        <a:p>
                          <a:pPr algn="ctr" fontAlgn="ctr"/>
                          <a:r>
                            <a:rPr lang="en-US" sz="1800" b="0" i="0" u="none" strike="noStrike">
                              <a:solidFill>
                                <a:srgbClr val="000000"/>
                              </a:solidFill>
                              <a:effectLst/>
                              <a:latin typeface="Segoe UI" panose="020B0502040204020203" pitchFamily="34" charset="0"/>
                            </a:rPr>
                            <a:t>9905.524</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99.5265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69.09245</a:t>
                          </a:r>
                        </a:p>
                      </a:txBody>
                      <a:tcPr marL="7620" marR="7620" marT="7620" marB="0" anchor="ctr"/>
                    </a:tc>
                    <a:extLst>
                      <a:ext uri="{0D108BD9-81ED-4DB2-BD59-A6C34878D82A}">
                        <a16:rowId xmlns:a16="http://schemas.microsoft.com/office/drawing/2014/main" val="3490780700"/>
                      </a:ext>
                    </a:extLst>
                  </a:tr>
                  <a:tr h="370840">
                    <a:tc>
                      <a:txBody>
                        <a:bodyPr/>
                        <a:lstStyle/>
                        <a:p>
                          <a:r>
                            <a:rPr lang="en-US"/>
                            <a:t>Backward Sub selection</a:t>
                          </a:r>
                        </a:p>
                      </a:txBody>
                      <a:tcPr/>
                    </a:tc>
                    <a:tc>
                      <a:txBody>
                        <a:bodyPr/>
                        <a:lstStyle/>
                        <a:p>
                          <a:pPr algn="ctr" fontAlgn="ctr"/>
                          <a:r>
                            <a:rPr lang="en-US" sz="1800" b="0" i="0" u="none" strike="noStrike">
                              <a:solidFill>
                                <a:srgbClr val="000000"/>
                              </a:solidFill>
                              <a:effectLst/>
                              <a:latin typeface="Segoe UI" panose="020B0502040204020203" pitchFamily="34" charset="0"/>
                            </a:rPr>
                            <a:t>9915.277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99.57548</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69.06202</a:t>
                          </a:r>
                        </a:p>
                      </a:txBody>
                      <a:tcPr marL="7620" marR="7620" marT="7620" marB="0" anchor="ctr"/>
                    </a:tc>
                    <a:extLst>
                      <a:ext uri="{0D108BD9-81ED-4DB2-BD59-A6C34878D82A}">
                        <a16:rowId xmlns:a16="http://schemas.microsoft.com/office/drawing/2014/main" val="337293455"/>
                      </a:ext>
                    </a:extLst>
                  </a:tr>
                  <a:tr h="370840">
                    <a:tc>
                      <a:txBody>
                        <a:bodyPr/>
                        <a:lstStyle/>
                        <a:p>
                          <a:r>
                            <a:rPr lang="en-US"/>
                            <a:t>Lasso Regression</a:t>
                          </a:r>
                        </a:p>
                      </a:txBody>
                      <a:tcPr/>
                    </a:tc>
                    <a:tc>
                      <a:txBody>
                        <a:bodyPr/>
                        <a:lstStyle/>
                        <a:p>
                          <a:pPr algn="ctr" fontAlgn="ctr"/>
                          <a:r>
                            <a:rPr lang="en-US" sz="1800" b="0" i="0" u="none" strike="noStrike">
                              <a:solidFill>
                                <a:srgbClr val="000000"/>
                              </a:solidFill>
                              <a:effectLst/>
                              <a:latin typeface="Segoe UI" panose="020B0502040204020203" pitchFamily="34" charset="0"/>
                            </a:rPr>
                            <a:t>11595.847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107.68402</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63.81824</a:t>
                          </a:r>
                        </a:p>
                      </a:txBody>
                      <a:tcPr marL="7620" marR="7620" marT="7620" marB="0" anchor="ctr"/>
                    </a:tc>
                    <a:extLst>
                      <a:ext uri="{0D108BD9-81ED-4DB2-BD59-A6C34878D82A}">
                        <a16:rowId xmlns:a16="http://schemas.microsoft.com/office/drawing/2014/main" val="4074131856"/>
                      </a:ext>
                    </a:extLst>
                  </a:tr>
                  <a:tr h="370840">
                    <a:tc>
                      <a:txBody>
                        <a:bodyPr/>
                        <a:lstStyle/>
                        <a:p>
                          <a:r>
                            <a:rPr lang="en-US"/>
                            <a:t>Ridge Regression</a:t>
                          </a:r>
                        </a:p>
                      </a:txBody>
                      <a:tcPr/>
                    </a:tc>
                    <a:tc>
                      <a:txBody>
                        <a:bodyPr/>
                        <a:lstStyle/>
                        <a:p>
                          <a:pPr algn="ctr" fontAlgn="ctr"/>
                          <a:r>
                            <a:rPr lang="en-US" sz="1800" b="0" i="0" u="none" strike="noStrike">
                              <a:solidFill>
                                <a:srgbClr val="000000"/>
                              </a:solidFill>
                              <a:effectLst/>
                              <a:latin typeface="Segoe UI" panose="020B0502040204020203" pitchFamily="34" charset="0"/>
                            </a:rPr>
                            <a:t>9980.374</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99.90182</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68.8589</a:t>
                          </a:r>
                        </a:p>
                      </a:txBody>
                      <a:tcPr marL="7620" marR="7620" marT="7620" marB="0" anchor="ctr"/>
                    </a:tc>
                    <a:extLst>
                      <a:ext uri="{0D108BD9-81ED-4DB2-BD59-A6C34878D82A}">
                        <a16:rowId xmlns:a16="http://schemas.microsoft.com/office/drawing/2014/main" val="1269340317"/>
                      </a:ext>
                    </a:extLst>
                  </a:tr>
                  <a:tr h="370840">
                    <a:tc>
                      <a:txBody>
                        <a:bodyPr/>
                        <a:lstStyle/>
                        <a:p>
                          <a:r>
                            <a:rPr lang="en-US"/>
                            <a:t>Random Forest</a:t>
                          </a:r>
                        </a:p>
                      </a:txBody>
                      <a:tcPr/>
                    </a:tc>
                    <a:tc>
                      <a:txBody>
                        <a:bodyPr/>
                        <a:lstStyle/>
                        <a:p>
                          <a:pPr algn="ctr" fontAlgn="ctr"/>
                          <a:r>
                            <a:rPr lang="en-US" sz="1800" b="0" i="0" u="none" strike="noStrike">
                              <a:solidFill>
                                <a:srgbClr val="000000"/>
                              </a:solidFill>
                              <a:effectLst/>
                              <a:latin typeface="Segoe UI" panose="020B0502040204020203" pitchFamily="34" charset="0"/>
                            </a:rPr>
                            <a:t>4987.375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70.62135</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84.43822</a:t>
                          </a:r>
                        </a:p>
                      </a:txBody>
                      <a:tcPr marL="7620" marR="7620" marT="7620" marB="0" anchor="ctr"/>
                    </a:tc>
                    <a:extLst>
                      <a:ext uri="{0D108BD9-81ED-4DB2-BD59-A6C34878D82A}">
                        <a16:rowId xmlns:a16="http://schemas.microsoft.com/office/drawing/2014/main" val="2918819707"/>
                      </a:ext>
                    </a:extLst>
                  </a:tr>
                  <a:tr h="370840">
                    <a:tc>
                      <a:txBody>
                        <a:bodyPr/>
                        <a:lstStyle/>
                        <a:p>
                          <a:r>
                            <a:rPr lang="en-US"/>
                            <a:t>Gradient Boosting Machine</a:t>
                          </a:r>
                        </a:p>
                      </a:txBody>
                      <a:tcPr/>
                    </a:tc>
                    <a:tc>
                      <a:txBody>
                        <a:bodyPr/>
                        <a:lstStyle/>
                        <a:p>
                          <a:pPr algn="ctr" fontAlgn="ctr"/>
                          <a:r>
                            <a:rPr lang="en-US" sz="1800" b="0" i="0" u="none" strike="noStrike">
                              <a:solidFill>
                                <a:srgbClr val="000000"/>
                              </a:solidFill>
                              <a:effectLst/>
                              <a:latin typeface="Segoe UI" panose="020B0502040204020203" pitchFamily="34" charset="0"/>
                            </a:rPr>
                            <a:t>2275.473</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47.70192</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92.89999</a:t>
                          </a:r>
                        </a:p>
                      </a:txBody>
                      <a:tcPr marL="7620" marR="7620" marT="7620" marB="0" anchor="ctr"/>
                    </a:tc>
                    <a:extLst>
                      <a:ext uri="{0D108BD9-81ED-4DB2-BD59-A6C34878D82A}">
                        <a16:rowId xmlns:a16="http://schemas.microsoft.com/office/drawing/2014/main" val="123948567"/>
                      </a:ext>
                    </a:extLst>
                  </a:tr>
                  <a:tr h="370840">
                    <a:tc>
                      <a:txBody>
                        <a:bodyPr/>
                        <a:lstStyle/>
                        <a:p>
                          <a:r>
                            <a:rPr lang="en-US"/>
                            <a:t>Principle Component Analysis</a:t>
                          </a:r>
                        </a:p>
                      </a:txBody>
                      <a:tcPr/>
                    </a:tc>
                    <a:tc>
                      <a:txBody>
                        <a:bodyPr/>
                        <a:lstStyle/>
                        <a:p>
                          <a:pPr algn="ctr" fontAlgn="ctr"/>
                          <a:r>
                            <a:rPr lang="en-US" sz="1800" b="0" i="0" u="none" strike="noStrike">
                              <a:solidFill>
                                <a:srgbClr val="000000"/>
                              </a:solidFill>
                              <a:effectLst/>
                              <a:latin typeface="Segoe UI" panose="020B0502040204020203" pitchFamily="34" charset="0"/>
                            </a:rPr>
                            <a:t>9839.166</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99.19257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69.2995</a:t>
                          </a:r>
                        </a:p>
                      </a:txBody>
                      <a:tcPr marL="7620" marR="7620" marT="7620" marB="0" anchor="ctr"/>
                    </a:tc>
                    <a:extLst>
                      <a:ext uri="{0D108BD9-81ED-4DB2-BD59-A6C34878D82A}">
                        <a16:rowId xmlns:a16="http://schemas.microsoft.com/office/drawing/2014/main" val="2226821879"/>
                      </a:ext>
                    </a:extLst>
                  </a:tr>
                  <a:tr h="370840">
                    <a:tc>
                      <a:txBody>
                        <a:bodyPr/>
                        <a:lstStyle/>
                        <a:p>
                          <a:r>
                            <a:rPr lang="en-US"/>
                            <a:t>Neural Network</a:t>
                          </a:r>
                        </a:p>
                      </a:txBody>
                      <a:tcPr/>
                    </a:tc>
                    <a:tc>
                      <a:txBody>
                        <a:bodyPr/>
                        <a:lstStyle/>
                        <a:p>
                          <a:pPr algn="ctr" fontAlgn="ctr"/>
                          <a:r>
                            <a:rPr lang="en-US" sz="1800" b="0" i="0" u="none" strike="noStrike">
                              <a:solidFill>
                                <a:srgbClr val="000000"/>
                              </a:solidFill>
                              <a:effectLst/>
                              <a:latin typeface="Segoe UI" panose="020B0502040204020203" pitchFamily="34" charset="0"/>
                            </a:rPr>
                            <a:t>2362.696</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48.60757</a:t>
                          </a:r>
                        </a:p>
                      </a:txBody>
                      <a:tcPr marL="7620" marR="7620" marT="7620" marB="0" anchor="ctr"/>
                    </a:tc>
                    <a:tc>
                      <a:txBody>
                        <a:bodyPr/>
                        <a:lstStyle/>
                        <a:p>
                          <a:pPr algn="ctr" fontAlgn="ctr"/>
                          <a:r>
                            <a:rPr lang="en-US" sz="1800" b="0" i="0" u="none" strike="noStrike">
                              <a:solidFill>
                                <a:srgbClr val="000000"/>
                              </a:solidFill>
                              <a:effectLst/>
                              <a:latin typeface="Segoe UI" panose="020B0502040204020203" pitchFamily="34" charset="0"/>
                            </a:rPr>
                            <a:t>92.62784</a:t>
                          </a:r>
                        </a:p>
                      </a:txBody>
                      <a:tcPr marL="7620" marR="7620" marT="7620" marB="0" anchor="ctr"/>
                    </a:tc>
                    <a:extLst>
                      <a:ext uri="{0D108BD9-81ED-4DB2-BD59-A6C34878D82A}">
                        <a16:rowId xmlns:a16="http://schemas.microsoft.com/office/drawing/2014/main" val="1080187292"/>
                      </a:ext>
                    </a:extLst>
                  </a:tr>
                </a:tbl>
              </a:graphicData>
            </a:graphic>
          </p:graphicFrame>
        </mc:Fallback>
      </mc:AlternateContent>
    </p:spTree>
    <p:extLst>
      <p:ext uri="{BB962C8B-B14F-4D97-AF65-F5344CB8AC3E}">
        <p14:creationId xmlns:p14="http://schemas.microsoft.com/office/powerpoint/2010/main" val="54697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282391" y="1253330"/>
            <a:ext cx="5813610" cy="5312009"/>
          </a:xfrm>
        </p:spPr>
        <p:txBody>
          <a:bodyPr>
            <a:normAutofit fontScale="62500" lnSpcReduction="20000"/>
          </a:bodyPr>
          <a:lstStyle/>
          <a:p>
            <a:pPr>
              <a:buFont typeface="Wingdings" panose="05000000000000000000" pitchFamily="2" charset="2"/>
              <a:buChar char="ü"/>
            </a:pPr>
            <a:r>
              <a:rPr lang="en-US">
                <a:latin typeface="Times New Roman" panose="02020603050405020304" pitchFamily="18" charset="0"/>
                <a:cs typeface="Times New Roman" panose="02020603050405020304" pitchFamily="18" charset="0"/>
              </a:rPr>
              <a:t> instant: record index</a:t>
            </a:r>
          </a:p>
          <a:p>
            <a:pPr>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dteday</a:t>
            </a:r>
            <a:r>
              <a:rPr lang="en-US">
                <a:latin typeface="Times New Roman" panose="02020603050405020304" pitchFamily="18" charset="0"/>
                <a:cs typeface="Times New Roman" panose="02020603050405020304" pitchFamily="18" charset="0"/>
              </a:rPr>
              <a:t> : date</a:t>
            </a:r>
          </a:p>
          <a:p>
            <a:pPr>
              <a:buFont typeface="Wingdings" panose="05000000000000000000" pitchFamily="2" charset="2"/>
              <a:buChar char="ü"/>
            </a:pPr>
            <a:r>
              <a:rPr lang="en-US">
                <a:latin typeface="Times New Roman" panose="02020603050405020304" pitchFamily="18" charset="0"/>
                <a:cs typeface="Times New Roman" panose="02020603050405020304" pitchFamily="18" charset="0"/>
              </a:rPr>
              <a:t>season : season (1:springer, 2:summer, 3:fall, 4:winter)</a:t>
            </a:r>
          </a:p>
          <a:p>
            <a:pPr>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yr</a:t>
            </a:r>
            <a:r>
              <a:rPr lang="en-US">
                <a:latin typeface="Times New Roman" panose="02020603050405020304" pitchFamily="18" charset="0"/>
                <a:cs typeface="Times New Roman" panose="02020603050405020304" pitchFamily="18" charset="0"/>
              </a:rPr>
              <a:t> : year (0: 2011, 1:2012)</a:t>
            </a:r>
          </a:p>
          <a:p>
            <a:pPr>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mnth</a:t>
            </a:r>
            <a:r>
              <a:rPr lang="en-US">
                <a:latin typeface="Times New Roman" panose="02020603050405020304" pitchFamily="18" charset="0"/>
                <a:cs typeface="Times New Roman" panose="02020603050405020304" pitchFamily="18" charset="0"/>
              </a:rPr>
              <a:t> : month ( 1 to 12)</a:t>
            </a:r>
          </a:p>
          <a:p>
            <a:pPr>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hr</a:t>
            </a:r>
            <a:r>
              <a:rPr lang="en-US">
                <a:latin typeface="Times New Roman" panose="02020603050405020304" pitchFamily="18" charset="0"/>
                <a:cs typeface="Times New Roman" panose="02020603050405020304" pitchFamily="18" charset="0"/>
              </a:rPr>
              <a:t> : hour (0 to 23)</a:t>
            </a:r>
          </a:p>
          <a:p>
            <a:pPr>
              <a:buFont typeface="Wingdings" panose="05000000000000000000" pitchFamily="2" charset="2"/>
              <a:buChar char="ü"/>
            </a:pPr>
            <a:r>
              <a:rPr lang="en-US">
                <a:latin typeface="Times New Roman" panose="02020603050405020304" pitchFamily="18" charset="0"/>
                <a:cs typeface="Times New Roman" panose="02020603050405020304" pitchFamily="18" charset="0"/>
              </a:rPr>
              <a:t> holiday : weather day is holiday or not </a:t>
            </a:r>
          </a:p>
          <a:p>
            <a:pPr>
              <a:buFont typeface="Wingdings" panose="05000000000000000000" pitchFamily="2" charset="2"/>
              <a:buChar char="ü"/>
            </a:pPr>
            <a:r>
              <a:rPr lang="en-US">
                <a:latin typeface="Times New Roman" panose="02020603050405020304" pitchFamily="18" charset="0"/>
                <a:cs typeface="Times New Roman" panose="02020603050405020304" pitchFamily="18" charset="0"/>
              </a:rPr>
              <a:t>weekday : day of the week</a:t>
            </a:r>
          </a:p>
          <a:p>
            <a:pPr>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workingday</a:t>
            </a:r>
            <a:r>
              <a:rPr lang="en-US">
                <a:latin typeface="Times New Roman" panose="02020603050405020304" pitchFamily="18" charset="0"/>
                <a:cs typeface="Times New Roman" panose="02020603050405020304" pitchFamily="18" charset="0"/>
              </a:rPr>
              <a:t> : if day is neither weekend nor holiday is 1, otherwise is 0.</a:t>
            </a:r>
          </a:p>
          <a:p>
            <a:pPr>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weathersit</a:t>
            </a:r>
            <a:r>
              <a:rPr lang="en-US">
                <a:latin typeface="Times New Roman" panose="02020603050405020304" pitchFamily="18" charset="0"/>
                <a:cs typeface="Times New Roman" panose="02020603050405020304" pitchFamily="18" charset="0"/>
              </a:rPr>
              <a:t> : </a:t>
            </a:r>
          </a:p>
          <a:p>
            <a:pPr marL="631825" indent="-282575">
              <a:buFont typeface="Wingdings" panose="05000000000000000000" pitchFamily="2" charset="2"/>
              <a:buChar char="Ø"/>
            </a:pPr>
            <a:r>
              <a:rPr lang="en-US">
                <a:latin typeface="Times New Roman" panose="02020603050405020304" pitchFamily="18" charset="0"/>
                <a:cs typeface="Times New Roman" panose="02020603050405020304" pitchFamily="18" charset="0"/>
              </a:rPr>
              <a:t>1: Clear, Few clouds, Partly cloudy, Partly cloudy</a:t>
            </a:r>
          </a:p>
          <a:p>
            <a:pPr marL="631825" indent="-282575">
              <a:buFont typeface="Wingdings" panose="05000000000000000000" pitchFamily="2" charset="2"/>
              <a:buChar char="Ø"/>
            </a:pPr>
            <a:r>
              <a:rPr lang="en-US">
                <a:latin typeface="Times New Roman" panose="02020603050405020304" pitchFamily="18" charset="0"/>
                <a:cs typeface="Times New Roman" panose="02020603050405020304" pitchFamily="18" charset="0"/>
              </a:rPr>
              <a:t> 2: Mist + Cloudy, Mist + Broken clouds, Mist + Few clouds, Mist</a:t>
            </a:r>
          </a:p>
          <a:p>
            <a:pPr marL="631825" indent="-282575">
              <a:buFont typeface="Wingdings" panose="05000000000000000000" pitchFamily="2" charset="2"/>
              <a:buChar char="Ø"/>
            </a:pPr>
            <a:r>
              <a:rPr lang="en-US">
                <a:latin typeface="Times New Roman" panose="02020603050405020304" pitchFamily="18" charset="0"/>
                <a:cs typeface="Times New Roman" panose="02020603050405020304" pitchFamily="18" charset="0"/>
              </a:rPr>
              <a:t> 3: Light Snow, Light Rain + Thunderstorm + Scattered clouds, Light Rain + Scattered clouds</a:t>
            </a:r>
          </a:p>
          <a:p>
            <a:pPr marL="631825" indent="-282575">
              <a:buFont typeface="Wingdings" panose="05000000000000000000" pitchFamily="2" charset="2"/>
              <a:buChar char="Ø"/>
            </a:pPr>
            <a:r>
              <a:rPr lang="en-US">
                <a:latin typeface="Times New Roman" panose="02020603050405020304" pitchFamily="18" charset="0"/>
                <a:cs typeface="Times New Roman" panose="02020603050405020304" pitchFamily="18" charset="0"/>
              </a:rPr>
              <a:t> 4: Heavy Rain + Ice Pallets + Thunderstorm + Mist, Snow + Fog</a:t>
            </a:r>
          </a:p>
          <a:p>
            <a:pPr>
              <a:buFont typeface="Wingdings" panose="05000000000000000000" pitchFamily="2" charset="2"/>
              <a:buChar char="ü"/>
            </a:pPr>
            <a:endParaRPr lang="en-US">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92FAFEF9-F96B-54BE-FEC3-455D28C7FC15}"/>
              </a:ext>
            </a:extLst>
          </p:cNvPr>
          <p:cNvSpPr txBox="1">
            <a:spLocks/>
          </p:cNvSpPr>
          <p:nvPr/>
        </p:nvSpPr>
        <p:spPr>
          <a:xfrm>
            <a:off x="728387" y="292661"/>
            <a:ext cx="2460809" cy="980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panose="02020603050405020304" pitchFamily="18" charset="0"/>
                <a:cs typeface="Times New Roman" panose="02020603050405020304" pitchFamily="18" charset="0"/>
              </a:rPr>
              <a:t>Data Set</a:t>
            </a:r>
          </a:p>
        </p:txBody>
      </p:sp>
      <p:sp>
        <p:nvSpPr>
          <p:cNvPr id="12" name="TextBox 11">
            <a:extLst>
              <a:ext uri="{FF2B5EF4-FFF2-40B4-BE49-F238E27FC236}">
                <a16:creationId xmlns:a16="http://schemas.microsoft.com/office/drawing/2014/main" id="{D9096EF2-756C-0C2C-2EFB-444A17F281BD}"/>
              </a:ext>
            </a:extLst>
          </p:cNvPr>
          <p:cNvSpPr txBox="1"/>
          <p:nvPr/>
        </p:nvSpPr>
        <p:spPr>
          <a:xfrm>
            <a:off x="6173882" y="2739524"/>
            <a:ext cx="5940237" cy="3139321"/>
          </a:xfrm>
          <a:prstGeom prst="rect">
            <a:avLst/>
          </a:prstGeom>
          <a:noFill/>
        </p:spPr>
        <p:txBody>
          <a:bodyPr wrap="square">
            <a:spAutoFit/>
          </a:bodyPr>
          <a:lstStyle/>
          <a:p>
            <a:pPr marL="282575" indent="-282575">
              <a:buFont typeface="Wingdings" panose="05000000000000000000" pitchFamily="2" charset="2"/>
              <a:buChar char="ü"/>
            </a:pPr>
            <a:r>
              <a:rPr lang="en-US">
                <a:latin typeface="Times New Roman" panose="02020603050405020304" pitchFamily="18" charset="0"/>
                <a:cs typeface="Times New Roman" panose="02020603050405020304" pitchFamily="18" charset="0"/>
              </a:rPr>
              <a:t> temp : Normalized temperature in Celsius. The values are divided to 41 (max)</a:t>
            </a:r>
          </a:p>
          <a:p>
            <a:pPr marL="282575" indent="-282575">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atemp</a:t>
            </a:r>
            <a:r>
              <a:rPr lang="en-US">
                <a:latin typeface="Times New Roman" panose="02020603050405020304" pitchFamily="18" charset="0"/>
                <a:cs typeface="Times New Roman" panose="02020603050405020304" pitchFamily="18" charset="0"/>
              </a:rPr>
              <a:t>: Normalized feeling temperature in Celsius. The values are divided to 50 (max)</a:t>
            </a:r>
          </a:p>
          <a:p>
            <a:pPr marL="282575" indent="-282575">
              <a:buFont typeface="Wingdings" panose="05000000000000000000" pitchFamily="2" charset="2"/>
              <a:buChar char="ü"/>
            </a:pPr>
            <a:r>
              <a:rPr lang="en-US">
                <a:latin typeface="Times New Roman" panose="02020603050405020304" pitchFamily="18" charset="0"/>
                <a:cs typeface="Times New Roman" panose="02020603050405020304" pitchFamily="18" charset="0"/>
              </a:rPr>
              <a:t>hum: Normalized humidity. The values are divided to 100 (max)windspeed: Normalized wind speed. The values are divided to 67 (max)</a:t>
            </a:r>
          </a:p>
          <a:p>
            <a:pPr marL="282575" indent="-282575">
              <a:buFont typeface="Wingdings" panose="05000000000000000000" pitchFamily="2" charset="2"/>
              <a:buChar char="ü"/>
            </a:pPr>
            <a:r>
              <a:rPr lang="en-US">
                <a:latin typeface="Times New Roman" panose="02020603050405020304" pitchFamily="18" charset="0"/>
                <a:cs typeface="Times New Roman" panose="02020603050405020304" pitchFamily="18" charset="0"/>
              </a:rPr>
              <a:t>casual: count of casual users</a:t>
            </a:r>
          </a:p>
          <a:p>
            <a:pPr marL="282575" indent="-282575">
              <a:buFont typeface="Wingdings" panose="05000000000000000000" pitchFamily="2" charset="2"/>
              <a:buChar char="ü"/>
            </a:pPr>
            <a:r>
              <a:rPr lang="en-US">
                <a:latin typeface="Times New Roman" panose="02020603050405020304" pitchFamily="18" charset="0"/>
                <a:cs typeface="Times New Roman" panose="02020603050405020304" pitchFamily="18" charset="0"/>
              </a:rPr>
              <a:t>registered: count of registered users</a:t>
            </a:r>
          </a:p>
          <a:p>
            <a:pPr marL="282575" indent="-282575">
              <a:buFont typeface="Wingdings" panose="05000000000000000000" pitchFamily="2" charset="2"/>
              <a:buChar char="ü"/>
            </a:pPr>
            <a:r>
              <a:rPr lang="en-US" err="1">
                <a:latin typeface="Times New Roman" panose="02020603050405020304" pitchFamily="18" charset="0"/>
                <a:cs typeface="Times New Roman" panose="02020603050405020304" pitchFamily="18" charset="0"/>
              </a:rPr>
              <a:t>cnt</a:t>
            </a:r>
            <a:r>
              <a:rPr lang="en-US">
                <a:latin typeface="Times New Roman" panose="02020603050405020304" pitchFamily="18" charset="0"/>
                <a:cs typeface="Times New Roman" panose="02020603050405020304" pitchFamily="18" charset="0"/>
              </a:rPr>
              <a:t>: count of total rental bikes including both casual and registered</a:t>
            </a:r>
          </a:p>
        </p:txBody>
      </p:sp>
      <p:pic>
        <p:nvPicPr>
          <p:cNvPr id="14" name="Picture 13">
            <a:extLst>
              <a:ext uri="{FF2B5EF4-FFF2-40B4-BE49-F238E27FC236}">
                <a16:creationId xmlns:a16="http://schemas.microsoft.com/office/drawing/2014/main" id="{78FEBB95-2878-8B6D-5CD6-CD2A7A1C9B1B}"/>
              </a:ext>
            </a:extLst>
          </p:cNvPr>
          <p:cNvPicPr>
            <a:picLocks noChangeAspect="1"/>
          </p:cNvPicPr>
          <p:nvPr/>
        </p:nvPicPr>
        <p:blipFill>
          <a:blip r:embed="rId2"/>
          <a:stretch>
            <a:fillRect/>
          </a:stretch>
        </p:blipFill>
        <p:spPr>
          <a:xfrm>
            <a:off x="4800600" y="75254"/>
            <a:ext cx="7391400" cy="1760373"/>
          </a:xfrm>
          <a:prstGeom prst="rect">
            <a:avLst/>
          </a:prstGeom>
        </p:spPr>
      </p:pic>
    </p:spTree>
    <p:extLst>
      <p:ext uri="{BB962C8B-B14F-4D97-AF65-F5344CB8AC3E}">
        <p14:creationId xmlns:p14="http://schemas.microsoft.com/office/powerpoint/2010/main" val="2140582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CONCLUSION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normAutofit lnSpcReduction="10000"/>
              </a:bodyPr>
              <a:lstStyle/>
              <a:p>
                <a:pPr algn="just"/>
                <a:r>
                  <a:rPr lang="en-US" sz="2400">
                    <a:latin typeface="Times New Roman" panose="02020603050405020304" pitchFamily="18" charset="0"/>
                    <a:cs typeface="Times New Roman" panose="02020603050405020304" pitchFamily="18" charset="0"/>
                  </a:rPr>
                  <a:t>The Gradient Boosting Machine (GBM) and Neural Network models outperformed others in predicting bike-sharing demand, with the GBM showing the lowest error rates and a high </a:t>
                </a:r>
                <a14:m>
                  <m:oMath xmlns:m="http://schemas.openxmlformats.org/officeDocument/2006/math">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𝑅</m:t>
                        </m:r>
                      </m:e>
                      <m:sup>
                        <m:r>
                          <a:rPr lang="en-US" sz="2400" b="0" i="1" smtClean="0">
                            <a:latin typeface="Cambria Math" panose="02040503050406030204" pitchFamily="18" charset="0"/>
                            <a:cs typeface="Times New Roman" panose="02020603050405020304" pitchFamily="18" charset="0"/>
                          </a:rPr>
                          <m:t>2</m:t>
                        </m:r>
                      </m:sup>
                    </m:sSup>
                  </m:oMath>
                </a14:m>
                <a:r>
                  <a:rPr lang="en-US" sz="2400">
                    <a:latin typeface="Times New Roman" panose="02020603050405020304" pitchFamily="18" charset="0"/>
                    <a:cs typeface="Times New Roman" panose="02020603050405020304" pitchFamily="18" charset="0"/>
                  </a:rPr>
                  <a:t> value, highlighting its precise predictions.</a:t>
                </a:r>
              </a:p>
              <a:p>
                <a:pPr algn="just"/>
                <a:r>
                  <a:rPr lang="en-US" sz="2400">
                    <a:latin typeface="Times New Roman" panose="02020603050405020304" pitchFamily="18" charset="0"/>
                    <a:cs typeface="Times New Roman" panose="02020603050405020304" pitchFamily="18" charset="0"/>
                  </a:rPr>
                  <a:t>The elapsed time for Neural Network is good when compared to GBM, RF, Linear Regression with interaction terms.</a:t>
                </a:r>
              </a:p>
              <a:p>
                <a:pPr algn="just"/>
                <a:r>
                  <a:rPr lang="en-US" sz="2400">
                    <a:latin typeface="Times New Roman" panose="02020603050405020304" pitchFamily="18" charset="0"/>
                    <a:cs typeface="Times New Roman" panose="02020603050405020304" pitchFamily="18" charset="0"/>
                  </a:rPr>
                  <a:t>While traditional models like Linear Regression lagged in performance, introducing interaction terms significantly improved results, underscoring the importance of feature interplay in predictive accuracy.</a:t>
                </a:r>
              </a:p>
              <a:p>
                <a:pPr algn="just"/>
                <a:r>
                  <a:rPr lang="en-US" sz="2400">
                    <a:latin typeface="Times New Roman" panose="02020603050405020304" pitchFamily="18" charset="0"/>
                    <a:cs typeface="Times New Roman" panose="02020603050405020304" pitchFamily="18" charset="0"/>
                  </a:rPr>
                  <a:t>The Random Forest algorithm also demonstrated solid predictive capabilities, suggesting it as a reliable alternative. Overall, the GBM and Neural Network are the preferred models for their superior prediction quality in bike-sharing demand forecasting.</a:t>
                </a:r>
              </a:p>
            </p:txBody>
          </p:sp>
        </mc:Choice>
        <mc:Fallback xmlns="">
          <p:sp>
            <p:nvSpPr>
              <p:cNvPr id="3" name="Content Placeholder 2">
                <a:extLst>
                  <a:ext uri="{FF2B5EF4-FFF2-40B4-BE49-F238E27FC236}">
                    <a16:creationId xmlns:a16="http://schemas.microsoft.com/office/drawing/2014/main" id="{D8B5A551-2DB5-2A60-9497-C52F89562F92}"/>
                  </a:ext>
                </a:extLst>
              </p:cNvPr>
              <p:cNvSpPr>
                <a:spLocks noGrp="1" noRot="1" noChangeAspect="1" noMove="1" noResize="1" noEditPoints="1" noAdjustHandles="1" noChangeArrowheads="1" noChangeShapeType="1" noTextEdit="1"/>
              </p:cNvSpPr>
              <p:nvPr>
                <p:ph idx="1"/>
              </p:nvPr>
            </p:nvSpPr>
            <p:spPr>
              <a:blipFill>
                <a:blip r:embed="rId2"/>
                <a:stretch>
                  <a:fillRect l="-812" t="-2801" r="-870"/>
                </a:stretch>
              </a:blipFill>
            </p:spPr>
            <p:txBody>
              <a:bodyPr/>
              <a:lstStyle/>
              <a:p>
                <a:r>
                  <a:rPr lang="en-US">
                    <a:noFill/>
                  </a:rPr>
                  <a:t> </a:t>
                </a:r>
              </a:p>
            </p:txBody>
          </p:sp>
        </mc:Fallback>
      </mc:AlternateContent>
    </p:spTree>
    <p:extLst>
      <p:ext uri="{BB962C8B-B14F-4D97-AF65-F5344CB8AC3E}">
        <p14:creationId xmlns:p14="http://schemas.microsoft.com/office/powerpoint/2010/main" val="3018377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838200" y="1509102"/>
            <a:ext cx="10515600" cy="4091598"/>
          </a:xfrm>
        </p:spPr>
        <p:txBody>
          <a:bodyPr>
            <a:normAutofit/>
          </a:bodyPr>
          <a:lstStyle/>
          <a:p>
            <a:pPr algn="just"/>
            <a:r>
              <a:rPr lang="en-US" sz="2400">
                <a:latin typeface="Times New Roman" panose="02020603050405020304" pitchFamily="18" charset="0"/>
                <a:cs typeface="Times New Roman" panose="02020603050405020304" pitchFamily="18" charset="0"/>
              </a:rPr>
              <a:t>In the future, our project aims to significantly expand its scope and impact. We plan to integrate real-time data to enhance prediction accuracy, and extend the model to encompass a wider range of urban transportation modes, providing a more comprehensive view of city mobility. Delving deeper into advanced machine learning techniques, we'll strive to refine our predictive capabilities, ensuring the model adapts to diverse urban environments globally. </a:t>
            </a:r>
          </a:p>
          <a:p>
            <a:pPr algn="just"/>
            <a:r>
              <a:rPr lang="en-US" sz="2400">
                <a:latin typeface="Times New Roman" panose="02020603050405020304" pitchFamily="18" charset="0"/>
                <a:cs typeface="Times New Roman" panose="02020603050405020304" pitchFamily="18" charset="0"/>
              </a:rPr>
              <a:t>Additionally, by analyzing user behavior more closely, we aim to tailor the bike-sharing experience, increasing its efficiency and appeal. These steps are not just about advancing the project, but also about contributing to larger goals like reducing urban congestion and promoting sustainable transportation in cities around the world.</a:t>
            </a:r>
          </a:p>
        </p:txBody>
      </p:sp>
    </p:spTree>
    <p:extLst>
      <p:ext uri="{BB962C8B-B14F-4D97-AF65-F5344CB8AC3E}">
        <p14:creationId xmlns:p14="http://schemas.microsoft.com/office/powerpoint/2010/main" val="292431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I</a:t>
            </a:r>
          </a:p>
        </p:txBody>
      </p:sp>
      <p:pic>
        <p:nvPicPr>
          <p:cNvPr id="5" name="Picture 4">
            <a:extLst>
              <a:ext uri="{FF2B5EF4-FFF2-40B4-BE49-F238E27FC236}">
                <a16:creationId xmlns:a16="http://schemas.microsoft.com/office/drawing/2014/main" id="{7A0A9082-8013-F3BA-906A-C4C83D036256}"/>
              </a:ext>
            </a:extLst>
          </p:cNvPr>
          <p:cNvPicPr>
            <a:picLocks noChangeAspect="1"/>
          </p:cNvPicPr>
          <p:nvPr/>
        </p:nvPicPr>
        <p:blipFill>
          <a:blip r:embed="rId2"/>
          <a:stretch>
            <a:fillRect/>
          </a:stretch>
        </p:blipFill>
        <p:spPr>
          <a:xfrm>
            <a:off x="0" y="54939"/>
            <a:ext cx="9274344" cy="3406435"/>
          </a:xfrm>
          <a:prstGeom prst="rect">
            <a:avLst/>
          </a:prstGeom>
        </p:spPr>
      </p:pic>
      <p:pic>
        <p:nvPicPr>
          <p:cNvPr id="6" name="Picture 5">
            <a:extLst>
              <a:ext uri="{FF2B5EF4-FFF2-40B4-BE49-F238E27FC236}">
                <a16:creationId xmlns:a16="http://schemas.microsoft.com/office/drawing/2014/main" id="{73904F06-AA1C-2291-0DB1-E01E6E430986}"/>
              </a:ext>
            </a:extLst>
          </p:cNvPr>
          <p:cNvPicPr>
            <a:picLocks noChangeAspect="1"/>
          </p:cNvPicPr>
          <p:nvPr/>
        </p:nvPicPr>
        <p:blipFill>
          <a:blip r:embed="rId3"/>
          <a:stretch>
            <a:fillRect/>
          </a:stretch>
        </p:blipFill>
        <p:spPr>
          <a:xfrm>
            <a:off x="0" y="3861486"/>
            <a:ext cx="6104149" cy="2941575"/>
          </a:xfrm>
          <a:prstGeom prst="rect">
            <a:avLst/>
          </a:prstGeom>
        </p:spPr>
      </p:pic>
      <p:pic>
        <p:nvPicPr>
          <p:cNvPr id="7" name="Picture 6">
            <a:extLst>
              <a:ext uri="{FF2B5EF4-FFF2-40B4-BE49-F238E27FC236}">
                <a16:creationId xmlns:a16="http://schemas.microsoft.com/office/drawing/2014/main" id="{31B4DE2C-BF12-D56F-D5B3-D8E312960B5C}"/>
              </a:ext>
            </a:extLst>
          </p:cNvPr>
          <p:cNvPicPr>
            <a:picLocks noChangeAspect="1"/>
          </p:cNvPicPr>
          <p:nvPr/>
        </p:nvPicPr>
        <p:blipFill>
          <a:blip r:embed="rId4"/>
          <a:stretch>
            <a:fillRect/>
          </a:stretch>
        </p:blipFill>
        <p:spPr>
          <a:xfrm>
            <a:off x="9571012" y="867872"/>
            <a:ext cx="2324301" cy="320068"/>
          </a:xfrm>
          <a:prstGeom prst="rect">
            <a:avLst/>
          </a:prstGeom>
        </p:spPr>
      </p:pic>
      <p:pic>
        <p:nvPicPr>
          <p:cNvPr id="2" name="Picture 1">
            <a:extLst>
              <a:ext uri="{FF2B5EF4-FFF2-40B4-BE49-F238E27FC236}">
                <a16:creationId xmlns:a16="http://schemas.microsoft.com/office/drawing/2014/main" id="{426997E5-79CD-406E-6480-391D53FBC767}"/>
              </a:ext>
            </a:extLst>
          </p:cNvPr>
          <p:cNvPicPr>
            <a:picLocks noChangeAspect="1"/>
          </p:cNvPicPr>
          <p:nvPr/>
        </p:nvPicPr>
        <p:blipFill>
          <a:blip r:embed="rId5"/>
          <a:stretch>
            <a:fillRect/>
          </a:stretch>
        </p:blipFill>
        <p:spPr>
          <a:xfrm>
            <a:off x="6042504" y="3354056"/>
            <a:ext cx="6132871" cy="3455637"/>
          </a:xfrm>
          <a:prstGeom prst="rect">
            <a:avLst/>
          </a:prstGeom>
        </p:spPr>
      </p:pic>
    </p:spTree>
    <p:extLst>
      <p:ext uri="{BB962C8B-B14F-4D97-AF65-F5344CB8AC3E}">
        <p14:creationId xmlns:p14="http://schemas.microsoft.com/office/powerpoint/2010/main" val="487279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Data Preprocessing</a:t>
            </a:r>
          </a:p>
        </p:txBody>
      </p:sp>
      <p:pic>
        <p:nvPicPr>
          <p:cNvPr id="5" name="Picture 4">
            <a:extLst>
              <a:ext uri="{FF2B5EF4-FFF2-40B4-BE49-F238E27FC236}">
                <a16:creationId xmlns:a16="http://schemas.microsoft.com/office/drawing/2014/main" id="{87032DA2-F960-5982-AD6E-314E6262EED0}"/>
              </a:ext>
            </a:extLst>
          </p:cNvPr>
          <p:cNvPicPr>
            <a:picLocks noChangeAspect="1"/>
          </p:cNvPicPr>
          <p:nvPr/>
        </p:nvPicPr>
        <p:blipFill>
          <a:blip r:embed="rId2"/>
          <a:stretch>
            <a:fillRect/>
          </a:stretch>
        </p:blipFill>
        <p:spPr>
          <a:xfrm>
            <a:off x="6096000" y="892969"/>
            <a:ext cx="5662151" cy="2743438"/>
          </a:xfrm>
          <a:prstGeom prst="rect">
            <a:avLst/>
          </a:prstGeom>
        </p:spPr>
      </p:pic>
      <p:pic>
        <p:nvPicPr>
          <p:cNvPr id="7" name="Picture 6">
            <a:extLst>
              <a:ext uri="{FF2B5EF4-FFF2-40B4-BE49-F238E27FC236}">
                <a16:creationId xmlns:a16="http://schemas.microsoft.com/office/drawing/2014/main" id="{AF243B0B-A44F-6E88-B951-20663E4D612A}"/>
              </a:ext>
            </a:extLst>
          </p:cNvPr>
          <p:cNvPicPr>
            <a:picLocks noChangeAspect="1"/>
          </p:cNvPicPr>
          <p:nvPr/>
        </p:nvPicPr>
        <p:blipFill>
          <a:blip r:embed="rId3"/>
          <a:stretch>
            <a:fillRect/>
          </a:stretch>
        </p:blipFill>
        <p:spPr>
          <a:xfrm>
            <a:off x="838200" y="3636407"/>
            <a:ext cx="7772400" cy="1882303"/>
          </a:xfrm>
          <a:prstGeom prst="rect">
            <a:avLst/>
          </a:prstGeom>
        </p:spPr>
      </p:pic>
      <p:pic>
        <p:nvPicPr>
          <p:cNvPr id="9" name="Picture 8">
            <a:extLst>
              <a:ext uri="{FF2B5EF4-FFF2-40B4-BE49-F238E27FC236}">
                <a16:creationId xmlns:a16="http://schemas.microsoft.com/office/drawing/2014/main" id="{E2613EF2-2F5E-2847-6731-C8AACA9BEB50}"/>
              </a:ext>
            </a:extLst>
          </p:cNvPr>
          <p:cNvPicPr>
            <a:picLocks noChangeAspect="1"/>
          </p:cNvPicPr>
          <p:nvPr/>
        </p:nvPicPr>
        <p:blipFill>
          <a:blip r:embed="rId4"/>
          <a:stretch>
            <a:fillRect/>
          </a:stretch>
        </p:blipFill>
        <p:spPr>
          <a:xfrm>
            <a:off x="3040338" y="5911719"/>
            <a:ext cx="8596105" cy="777307"/>
          </a:xfrm>
          <a:prstGeom prst="rect">
            <a:avLst/>
          </a:prstGeom>
        </p:spPr>
      </p:pic>
      <p:sp>
        <p:nvSpPr>
          <p:cNvPr id="8" name="Content Placeholder 2">
            <a:extLst>
              <a:ext uri="{FF2B5EF4-FFF2-40B4-BE49-F238E27FC236}">
                <a16:creationId xmlns:a16="http://schemas.microsoft.com/office/drawing/2014/main" id="{A7E215DA-8DA4-2253-FFE6-B556BA12E0ED}"/>
              </a:ext>
            </a:extLst>
          </p:cNvPr>
          <p:cNvSpPr txBox="1">
            <a:spLocks/>
          </p:cNvSpPr>
          <p:nvPr/>
        </p:nvSpPr>
        <p:spPr>
          <a:xfrm>
            <a:off x="838200" y="1825625"/>
            <a:ext cx="4853449" cy="2397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Handling Missing Data</a:t>
            </a:r>
          </a:p>
          <a:p>
            <a:r>
              <a:rPr lang="en-US">
                <a:latin typeface="Times New Roman" panose="02020603050405020304" pitchFamily="18" charset="0"/>
                <a:cs typeface="Times New Roman" panose="02020603050405020304" pitchFamily="18" charset="0"/>
              </a:rPr>
              <a:t>Data Cleaning</a:t>
            </a:r>
          </a:p>
          <a:p>
            <a:r>
              <a:rPr lang="en-US">
                <a:latin typeface="Times New Roman" panose="02020603050405020304" pitchFamily="18" charset="0"/>
                <a:cs typeface="Times New Roman" panose="02020603050405020304" pitchFamily="18" charset="0"/>
              </a:rPr>
              <a:t>Handling Date and Time Data</a:t>
            </a: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978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027733EC-760C-7B82-5F11-4DF81AD29876}"/>
              </a:ext>
            </a:extLst>
          </p:cNvPr>
          <p:cNvPicPr>
            <a:picLocks noChangeAspect="1"/>
          </p:cNvPicPr>
          <p:nvPr/>
        </p:nvPicPr>
        <p:blipFill rotWithShape="1">
          <a:blip r:embed="rId2"/>
          <a:srcRect l="18785" r="22049"/>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9B4F0-3680-FF54-EE56-7F38FB89EED2}"/>
              </a:ext>
            </a:extLst>
          </p:cNvPr>
          <p:cNvSpPr>
            <a:spLocks noGrp="1"/>
          </p:cNvSpPr>
          <p:nvPr>
            <p:ph type="title"/>
          </p:nvPr>
        </p:nvSpPr>
        <p:spPr>
          <a:xfrm>
            <a:off x="6115317" y="405685"/>
            <a:ext cx="5464968" cy="1559301"/>
          </a:xfrm>
        </p:spPr>
        <p:txBody>
          <a:bodyPr>
            <a:normAutofit/>
          </a:bodyPr>
          <a:lstStyle/>
          <a:p>
            <a:pPr algn="ctr"/>
            <a:r>
              <a:rPr lang="en-US" sz="4000">
                <a:latin typeface="Times New Roman" panose="02020603050405020304" pitchFamily="18" charset="0"/>
                <a:cs typeface="Times New Roman" panose="02020603050405020304" pitchFamily="18" charset="0"/>
              </a:rPr>
              <a:t>Data Visualization And Analysis</a:t>
            </a:r>
          </a:p>
        </p:txBody>
      </p:sp>
      <p:sp>
        <p:nvSpPr>
          <p:cNvPr id="3" name="Content Placeholder 2">
            <a:extLst>
              <a:ext uri="{FF2B5EF4-FFF2-40B4-BE49-F238E27FC236}">
                <a16:creationId xmlns:a16="http://schemas.microsoft.com/office/drawing/2014/main" id="{D8B5A551-2DB5-2A60-9497-C52F89562F92}"/>
              </a:ext>
            </a:extLst>
          </p:cNvPr>
          <p:cNvSpPr>
            <a:spLocks noGrp="1"/>
          </p:cNvSpPr>
          <p:nvPr>
            <p:ph idx="1"/>
          </p:nvPr>
        </p:nvSpPr>
        <p:spPr>
          <a:xfrm>
            <a:off x="6115317" y="2370671"/>
            <a:ext cx="5247340" cy="3869407"/>
          </a:xfrm>
        </p:spPr>
        <p:txBody>
          <a:bodyPr anchor="ctr">
            <a:normAutofit/>
          </a:bodyPr>
          <a:lstStyle/>
          <a:p>
            <a:r>
              <a:rPr lang="en-US" sz="2000">
                <a:latin typeface="Times New Roman" panose="02020603050405020304" pitchFamily="18" charset="0"/>
                <a:cs typeface="Times New Roman" panose="02020603050405020304" pitchFamily="18" charset="0"/>
              </a:rPr>
              <a:t>Histogram</a:t>
            </a:r>
          </a:p>
          <a:p>
            <a:r>
              <a:rPr lang="en-US" sz="2000">
                <a:latin typeface="Times New Roman" panose="02020603050405020304" pitchFamily="18" charset="0"/>
                <a:cs typeface="Times New Roman" panose="02020603050405020304" pitchFamily="18" charset="0"/>
              </a:rPr>
              <a:t>Scatter Plot</a:t>
            </a:r>
          </a:p>
          <a:p>
            <a:r>
              <a:rPr lang="en-US" sz="2000">
                <a:latin typeface="Times New Roman" panose="02020603050405020304" pitchFamily="18" charset="0"/>
                <a:cs typeface="Times New Roman" panose="02020603050405020304" pitchFamily="18" charset="0"/>
              </a:rPr>
              <a:t>Box Plot</a:t>
            </a:r>
          </a:p>
          <a:p>
            <a:r>
              <a:rPr lang="en-US" sz="2000">
                <a:latin typeface="Times New Roman" panose="02020603050405020304" pitchFamily="18" charset="0"/>
                <a:cs typeface="Times New Roman" panose="02020603050405020304" pitchFamily="18" charset="0"/>
              </a:rPr>
              <a:t>Correlation</a:t>
            </a:r>
          </a:p>
          <a:p>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7270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4">
            <a:extLst>
              <a:ext uri="{FF2B5EF4-FFF2-40B4-BE49-F238E27FC236}">
                <a16:creationId xmlns:a16="http://schemas.microsoft.com/office/drawing/2014/main" id="{E845C52F-2F15-BEFF-1B0A-2D67B45EC07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a:extLst>
              <a:ext uri="{FF2B5EF4-FFF2-40B4-BE49-F238E27FC236}">
                <a16:creationId xmlns:a16="http://schemas.microsoft.com/office/drawing/2014/main" id="{2DF1BF1D-E729-B018-0ABF-5DB9871653F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E2BC25DF-90A0-A8CA-EDE2-EFC665EBE456}"/>
              </a:ext>
            </a:extLst>
          </p:cNvPr>
          <p:cNvPicPr>
            <a:picLocks noChangeAspect="1"/>
          </p:cNvPicPr>
          <p:nvPr/>
        </p:nvPicPr>
        <p:blipFill>
          <a:blip r:embed="rId2"/>
          <a:stretch>
            <a:fillRect/>
          </a:stretch>
        </p:blipFill>
        <p:spPr>
          <a:xfrm>
            <a:off x="23024" y="0"/>
            <a:ext cx="11841151" cy="6858000"/>
          </a:xfrm>
          <a:prstGeom prst="rect">
            <a:avLst/>
          </a:prstGeom>
        </p:spPr>
      </p:pic>
      <p:sp>
        <p:nvSpPr>
          <p:cNvPr id="9" name="Title 1">
            <a:extLst>
              <a:ext uri="{FF2B5EF4-FFF2-40B4-BE49-F238E27FC236}">
                <a16:creationId xmlns:a16="http://schemas.microsoft.com/office/drawing/2014/main" id="{B8BF9EA1-E5E2-CFA8-E116-849676EF83EB}"/>
              </a:ext>
            </a:extLst>
          </p:cNvPr>
          <p:cNvSpPr txBox="1">
            <a:spLocks/>
          </p:cNvSpPr>
          <p:nvPr/>
        </p:nvSpPr>
        <p:spPr>
          <a:xfrm>
            <a:off x="1063752" y="5247688"/>
            <a:ext cx="10058400" cy="101623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200"/>
              <a:t>Histogram</a:t>
            </a:r>
            <a:endParaRPr lang="en-US" sz="5200" dirty="0"/>
          </a:p>
        </p:txBody>
      </p:sp>
    </p:spTree>
    <p:extLst>
      <p:ext uri="{BB962C8B-B14F-4D97-AF65-F5344CB8AC3E}">
        <p14:creationId xmlns:p14="http://schemas.microsoft.com/office/powerpoint/2010/main" val="315518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01d7f7-800b-4e63-862a-3810e4fd5e4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B3E4CD9E3CBD438F65CE1C23BA45F0" ma:contentTypeVersion="12" ma:contentTypeDescription="Create a new document." ma:contentTypeScope="" ma:versionID="eaf05aff60e7e0741b4e86317cda4300">
  <xsd:schema xmlns:xsd="http://www.w3.org/2001/XMLSchema" xmlns:xs="http://www.w3.org/2001/XMLSchema" xmlns:p="http://schemas.microsoft.com/office/2006/metadata/properties" xmlns:ns3="9101d7f7-800b-4e63-862a-3810e4fd5e4a" xmlns:ns4="6e12ed35-a75e-4271-857c-9f1485a6c256" targetNamespace="http://schemas.microsoft.com/office/2006/metadata/properties" ma:root="true" ma:fieldsID="0c844d0131b13c3d8fd07a4feb87b0f1" ns3:_="" ns4:_="">
    <xsd:import namespace="9101d7f7-800b-4e63-862a-3810e4fd5e4a"/>
    <xsd:import namespace="6e12ed35-a75e-4271-857c-9f1485a6c25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01d7f7-800b-4e63-862a-3810e4fd5e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description=""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e12ed35-a75e-4271-857c-9f1485a6c25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D60DD6-5469-42CB-B0A0-05557FA463B6}">
  <ds:schemaRefs>
    <ds:schemaRef ds:uri="6e12ed35-a75e-4271-857c-9f1485a6c256"/>
    <ds:schemaRef ds:uri="http://www.w3.org/XML/1998/namespace"/>
    <ds:schemaRef ds:uri="http://schemas.openxmlformats.org/package/2006/metadata/core-properties"/>
    <ds:schemaRef ds:uri="http://schemas.microsoft.com/office/2006/documentManagement/types"/>
    <ds:schemaRef ds:uri="http://purl.org/dc/dcmitype/"/>
    <ds:schemaRef ds:uri="9101d7f7-800b-4e63-862a-3810e4fd5e4a"/>
    <ds:schemaRef ds:uri="http://schemas.microsoft.com/office/2006/metadata/properties"/>
    <ds:schemaRef ds:uri="http://schemas.microsoft.com/office/infopath/2007/PartnerControls"/>
    <ds:schemaRef ds:uri="http://purl.org/dc/terms/"/>
    <ds:schemaRef ds:uri="http://purl.org/dc/elements/1.1/"/>
  </ds:schemaRefs>
</ds:datastoreItem>
</file>

<file path=customXml/itemProps2.xml><?xml version="1.0" encoding="utf-8"?>
<ds:datastoreItem xmlns:ds="http://schemas.openxmlformats.org/officeDocument/2006/customXml" ds:itemID="{A9626424-282E-400A-A694-8D2E40D8F7B9}">
  <ds:schemaRefs>
    <ds:schemaRef ds:uri="http://schemas.microsoft.com/sharepoint/v3/contenttype/forms"/>
  </ds:schemaRefs>
</ds:datastoreItem>
</file>

<file path=customXml/itemProps3.xml><?xml version="1.0" encoding="utf-8"?>
<ds:datastoreItem xmlns:ds="http://schemas.openxmlformats.org/officeDocument/2006/customXml" ds:itemID="{C30EEF67-C138-4AF2-B783-E964C2D45C99}">
  <ds:schemaRefs>
    <ds:schemaRef ds:uri="6e12ed35-a75e-4271-857c-9f1485a6c256"/>
    <ds:schemaRef ds:uri="9101d7f7-800b-4e63-862a-3810e4fd5e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55</TotalTime>
  <Words>1472</Words>
  <Application>Microsoft Office PowerPoint</Application>
  <PresentationFormat>Widescreen</PresentationFormat>
  <Paragraphs>257</Paragraphs>
  <Slides>51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Calibri Light</vt:lpstr>
      <vt:lpstr>Cambria Math</vt:lpstr>
      <vt:lpstr>Segoe UI</vt:lpstr>
      <vt:lpstr>Söhne</vt:lpstr>
      <vt:lpstr>Times New Roman</vt:lpstr>
      <vt:lpstr>Wingdings</vt:lpstr>
      <vt:lpstr>Office Theme</vt:lpstr>
      <vt:lpstr>GROUP - 11  BIKE RENTAL COUNT PREDICTION : STASTICAL TECHNIQUES </vt:lpstr>
      <vt:lpstr>CONTENTS</vt:lpstr>
      <vt:lpstr>INTRODUCTION</vt:lpstr>
      <vt:lpstr>PowerPoint Presentation</vt:lpstr>
      <vt:lpstr>PowerPoint Presentation</vt:lpstr>
      <vt:lpstr>PowerPoint Presentation</vt:lpstr>
      <vt:lpstr>Data Preprocessing</vt:lpstr>
      <vt:lpstr>Data Visualization And Analysis</vt:lpstr>
      <vt:lpstr>PowerPoint Presentation</vt:lpstr>
      <vt:lpstr>PowerPoint Presentation</vt:lpstr>
      <vt:lpstr>PowerPoint Presentation</vt:lpstr>
      <vt:lpstr>PowerPoint Presentation</vt:lpstr>
      <vt:lpstr>PowerPoint Presentation</vt:lpstr>
      <vt:lpstr>CHI – SQUARE TEST</vt:lpstr>
      <vt:lpstr>Transformation</vt:lpstr>
      <vt:lpstr>Feature Selection</vt:lpstr>
      <vt:lpstr>MODEL BUILDING  AND  EVALUATION</vt:lpstr>
      <vt:lpstr>SIMPLE LINEAR REGRESSION</vt:lpstr>
      <vt:lpstr>SIMPLE LINEAR REGRESSION</vt:lpstr>
      <vt:lpstr>LINEAR REGRESSION WITH INTERACTION TERMS  </vt:lpstr>
      <vt:lpstr>LINEAR REGRESSION WITH INTERACTION TERMS</vt:lpstr>
      <vt:lpstr>NON - INTERACTION TERM</vt:lpstr>
      <vt:lpstr>LINEAR REGRESSION WITH INTERACTION TERMS</vt:lpstr>
      <vt:lpstr>LINEAR REGRESSION WITH INTERACTION TERMS</vt:lpstr>
      <vt:lpstr>LINEAR REGRESSION WITH POLYNOMIAL DEGREE      </vt:lpstr>
      <vt:lpstr>LINEAR REGRESSION WITH POLYNOMIAL DEGREE </vt:lpstr>
      <vt:lpstr>LINEAR REGRESSION WITH POLYNOMIAL DEGREE </vt:lpstr>
      <vt:lpstr>LINEAR REGRESSION WITH POLYNOMIAL DEGREE </vt:lpstr>
      <vt:lpstr>SUBSET SELECTION FORWARD AND BACKWARD SELECTION</vt:lpstr>
      <vt:lpstr>PowerPoint Presentation</vt:lpstr>
      <vt:lpstr>FORWARD SELECTION</vt:lpstr>
      <vt:lpstr>PowerPoint Presentation</vt:lpstr>
      <vt:lpstr>BACKWARD SELECTION</vt:lpstr>
      <vt:lpstr> REGULARIZATION  OR  SHRINKAGE TECHNIQUES  LASSO AND RIDGE REGRESSION </vt:lpstr>
      <vt:lpstr> LASSO REGRESSION </vt:lpstr>
      <vt:lpstr> LASSO REGRESSION </vt:lpstr>
      <vt:lpstr> RIDGE REGRESSION </vt:lpstr>
      <vt:lpstr> RIDGE REGRESSION </vt:lpstr>
      <vt:lpstr>DIMENSION REDUCTION METHOD  PRINCIPLE COMPONENT   REGRESSION</vt:lpstr>
      <vt:lpstr>PRINCIPLE COMPONENT REGRESSION</vt:lpstr>
      <vt:lpstr>RANDOM FOREST</vt:lpstr>
      <vt:lpstr>RANDOM FOREST</vt:lpstr>
      <vt:lpstr>BOOSTING TECHNIQUE  GRADIENT BOOSTING MACHINE</vt:lpstr>
      <vt:lpstr>GBM</vt:lpstr>
      <vt:lpstr>NEURAL NETWORK</vt:lpstr>
      <vt:lpstr>NEURAL NETWORK</vt:lpstr>
      <vt:lpstr>NEURAL NETWORK</vt:lpstr>
      <vt:lpstr>RESULTS</vt:lpstr>
      <vt:lpstr>MODEL EVALUATION</vt:lpstr>
      <vt:lpstr>CONCLUSION</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BIKE RENTAL COUNT  BASED ON THE ENVIRONMENTAL AND SEASONAL SETTINGS  USING MACHINE LEARNING TECHNIQUES</dc:title>
  <dc:creator>Vishnu</dc:creator>
  <cp:lastModifiedBy>vchundur</cp:lastModifiedBy>
  <cp:revision>9</cp:revision>
  <dcterms:created xsi:type="dcterms:W3CDTF">2023-12-01T07:07:24Z</dcterms:created>
  <dcterms:modified xsi:type="dcterms:W3CDTF">2024-05-16T06:51:07Z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0x010100C9B3E4CD9E3CBD438F65CE1C23BA45F0</vt:lpwstr>
  </property>
</Properties>
</file>